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302" r:id="rId2"/>
    <p:sldId id="257" r:id="rId3"/>
    <p:sldId id="308" r:id="rId4"/>
    <p:sldId id="309" r:id="rId5"/>
    <p:sldId id="259" r:id="rId6"/>
    <p:sldId id="264" r:id="rId7"/>
    <p:sldId id="266" r:id="rId8"/>
    <p:sldId id="315" r:id="rId9"/>
    <p:sldId id="319" r:id="rId10"/>
    <p:sldId id="320" r:id="rId11"/>
    <p:sldId id="310" r:id="rId12"/>
    <p:sldId id="313" r:id="rId13"/>
    <p:sldId id="321" r:id="rId14"/>
    <p:sldId id="322" r:id="rId15"/>
    <p:sldId id="323" r:id="rId16"/>
    <p:sldId id="318" r:id="rId17"/>
    <p:sldId id="324" r:id="rId18"/>
    <p:sldId id="325" r:id="rId19"/>
    <p:sldId id="326" r:id="rId20"/>
    <p:sldId id="327" r:id="rId21"/>
    <p:sldId id="31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i-Cheng Kao" initials="睿成" lastIdx="1" clrIdx="0">
    <p:extLst>
      <p:ext uri="{19B8F6BF-5375-455C-9EA6-DF929625EA0E}">
        <p15:presenceInfo xmlns:p15="http://schemas.microsoft.com/office/powerpoint/2012/main" userId="e56c73595fa946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A55"/>
    <a:srgbClr val="C4AA88"/>
    <a:srgbClr val="8C5B28"/>
    <a:srgbClr val="F6AF91"/>
    <a:srgbClr val="F5B094"/>
    <a:srgbClr val="FFDA96"/>
    <a:srgbClr val="F6B79C"/>
    <a:srgbClr val="CAE1BC"/>
    <a:srgbClr val="5B9BD5"/>
    <a:srgbClr val="FFD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649" autoAdjust="0"/>
  </p:normalViewPr>
  <p:slideViewPr>
    <p:cSldViewPr snapToGrid="0">
      <p:cViewPr varScale="1">
        <p:scale>
          <a:sx n="107" d="100"/>
          <a:sy n="107" d="100"/>
        </p:scale>
        <p:origin x="277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874A4-E37A-4D90-AB8C-8C0E4DD9B2D4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40DF-713E-45B5-ADC6-97640311BF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12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802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95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2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預期利用已知的</a:t>
            </a:r>
            <a:r>
              <a:rPr lang="en-US" altLang="zh-TW" dirty="0"/>
              <a:t>data</a:t>
            </a:r>
            <a:r>
              <a:rPr lang="zh-TW" altLang="en-US" dirty="0"/>
              <a:t>預測另一種催化反應之吸附能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HER, ORR, CO2RR</a:t>
            </a:r>
            <a:r>
              <a:rPr lang="en-US" altLang="zh-TW" dirty="0">
                <a:sym typeface="Wingdings" panose="05000000000000000000" pitchFamily="2" charset="2"/>
              </a:rPr>
              <a:t>NRR</a:t>
            </a:r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N atoms</a:t>
            </a:r>
            <a:r>
              <a:rPr lang="zh-TW" altLang="en-US" dirty="0">
                <a:sym typeface="Wingdings" panose="05000000000000000000" pitchFamily="2" charset="2"/>
              </a:rPr>
              <a:t>的</a:t>
            </a:r>
            <a:r>
              <a:rPr lang="en-US" altLang="zh-TW" dirty="0">
                <a:sym typeface="Wingdings" panose="05000000000000000000" pitchFamily="2" charset="2"/>
              </a:rPr>
              <a:t>case</a:t>
            </a:r>
            <a:r>
              <a:rPr lang="zh-TW" altLang="en-US" dirty="0">
                <a:sym typeface="Wingdings" panose="05000000000000000000" pitchFamily="2" charset="2"/>
              </a:rPr>
              <a:t>被低估吸附能，估計</a:t>
            </a:r>
            <a:r>
              <a:rPr lang="en-US" altLang="zh-TW" dirty="0" err="1">
                <a:sym typeface="Wingdings" panose="05000000000000000000" pitchFamily="2" charset="2"/>
              </a:rPr>
              <a:t>EEGNet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model</a:t>
            </a:r>
            <a:r>
              <a:rPr lang="zh-TW" altLang="en-US" dirty="0">
                <a:sym typeface="Wingdings" panose="05000000000000000000" pitchFamily="2" charset="2"/>
              </a:rPr>
              <a:t>沒有學習到具有</a:t>
            </a:r>
            <a:r>
              <a:rPr lang="en-US" altLang="zh-TW" dirty="0">
                <a:sym typeface="Wingdings" panose="05000000000000000000" pitchFamily="2" charset="2"/>
              </a:rPr>
              <a:t>2p</a:t>
            </a:r>
            <a:r>
              <a:rPr lang="zh-TW" altLang="en-US" dirty="0">
                <a:sym typeface="Wingdings" panose="05000000000000000000" pitchFamily="2" charset="2"/>
              </a:rPr>
              <a:t>軌域孤電子特徵之</a:t>
            </a:r>
            <a:r>
              <a:rPr lang="en-US" altLang="zh-TW" dirty="0">
                <a:sym typeface="Wingdings" panose="05000000000000000000" pitchFamily="2" charset="2"/>
              </a:rPr>
              <a:t>DOS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20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d-band center</a:t>
            </a:r>
            <a:r>
              <a:rPr lang="zh-TW" altLang="en-US" dirty="0"/>
              <a:t>越高，吸附能越強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3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92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使用</a:t>
            </a:r>
            <a:r>
              <a:rPr lang="en-US" altLang="zh-TW" dirty="0"/>
              <a:t>higher</a:t>
            </a:r>
            <a:r>
              <a:rPr lang="zh-TW" altLang="en-US" dirty="0"/>
              <a:t>當</a:t>
            </a:r>
            <a:r>
              <a:rPr lang="en-US" altLang="zh-TW" dirty="0"/>
              <a:t>testing</a:t>
            </a:r>
            <a:r>
              <a:rPr lang="zh-TW" altLang="en-US" dirty="0"/>
              <a:t>，</a:t>
            </a:r>
            <a:r>
              <a:rPr lang="en-US" altLang="zh-TW" dirty="0"/>
              <a:t>training set </a:t>
            </a:r>
            <a:r>
              <a:rPr lang="zh-TW" altLang="en-US" dirty="0"/>
              <a:t>是沒有</a:t>
            </a:r>
            <a:r>
              <a:rPr lang="en-US" altLang="zh-TW" dirty="0"/>
              <a:t>higher</a:t>
            </a:r>
            <a:r>
              <a:rPr lang="zh-TW" altLang="en-US" dirty="0"/>
              <a:t>的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使用高</a:t>
            </a:r>
            <a:r>
              <a:rPr lang="en-US" altLang="zh-TW" dirty="0"/>
              <a:t>d-band center</a:t>
            </a:r>
            <a:r>
              <a:rPr lang="zh-TW" altLang="en-US" dirty="0"/>
              <a:t>作為</a:t>
            </a:r>
            <a:r>
              <a:rPr lang="en-US" altLang="zh-TW" dirty="0"/>
              <a:t>testing data</a:t>
            </a:r>
            <a:r>
              <a:rPr lang="zh-TW" altLang="en-US" dirty="0"/>
              <a:t>有較高的準確率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與</a:t>
            </a:r>
            <a:r>
              <a:rPr lang="en-US" altLang="zh-TW" dirty="0"/>
              <a:t>host</a:t>
            </a:r>
            <a:r>
              <a:rPr lang="en-US" altLang="zh-TW" baseline="0" dirty="0"/>
              <a:t> elements</a:t>
            </a:r>
            <a:r>
              <a:rPr lang="zh-TW" altLang="en-US" baseline="0" dirty="0"/>
              <a:t>間的波函數混和交互作用影響較小</a:t>
            </a:r>
            <a:r>
              <a:rPr lang="en-US" altLang="zh-TW" baseline="0" dirty="0"/>
              <a:t>(</a:t>
            </a:r>
            <a:r>
              <a:rPr lang="zh-TW" altLang="en-US" baseline="0" dirty="0"/>
              <a:t>高</a:t>
            </a:r>
            <a:r>
              <a:rPr lang="en-US" altLang="zh-TW" baseline="0" dirty="0"/>
              <a:t>d-band center guest elements)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/>
              <a:t>與</a:t>
            </a:r>
            <a:r>
              <a:rPr lang="en-US" altLang="zh-TW" dirty="0"/>
              <a:t>host</a:t>
            </a:r>
            <a:r>
              <a:rPr lang="en-US" altLang="zh-TW" baseline="0" dirty="0"/>
              <a:t> elements</a:t>
            </a:r>
            <a:r>
              <a:rPr lang="zh-TW" altLang="en-US" baseline="0" dirty="0"/>
              <a:t>間的波函數混和交互作用影響較大</a:t>
            </a:r>
            <a:r>
              <a:rPr lang="en-US" altLang="zh-TW" baseline="0" dirty="0"/>
              <a:t>(</a:t>
            </a:r>
            <a:r>
              <a:rPr lang="zh-TW" altLang="en-US" baseline="0" dirty="0"/>
              <a:t>低</a:t>
            </a:r>
            <a:r>
              <a:rPr lang="en-US" altLang="zh-TW" baseline="0" dirty="0"/>
              <a:t>d-band center guest elements)</a:t>
            </a:r>
            <a:r>
              <a:rPr lang="en-US" altLang="zh-TW" baseline="0" dirty="0">
                <a:sym typeface="Wingdings" panose="05000000000000000000" pitchFamily="2" charset="2"/>
              </a:rPr>
              <a:t>d-band dominant</a:t>
            </a:r>
            <a:endParaRPr lang="en-US" altLang="zh-TW" baseline="0" dirty="0"/>
          </a:p>
          <a:p>
            <a:pPr marL="228600" indent="-228600">
              <a:buAutoNum type="arabicPeriod"/>
            </a:pPr>
            <a:r>
              <a:rPr lang="en-US" altLang="zh-TW" dirty="0"/>
              <a:t>d-band center</a:t>
            </a:r>
            <a:r>
              <a:rPr lang="en-US" altLang="zh-TW" baseline="0" dirty="0"/>
              <a:t> may be needed to be the descriptor in this model.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76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4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79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23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59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26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DeepConvNet</a:t>
            </a:r>
            <a:r>
              <a:rPr lang="en-US" altLang="zh-TW" dirty="0"/>
              <a:t> </a:t>
            </a:r>
            <a:r>
              <a:rPr lang="zh-TW" altLang="en-US" dirty="0"/>
              <a:t>是一種通用架構</a:t>
            </a:r>
            <a:r>
              <a:rPr lang="en-US" altLang="zh-TW" dirty="0"/>
              <a:t>,</a:t>
            </a:r>
            <a:r>
              <a:rPr lang="zh-TW" altLang="en-US" dirty="0"/>
              <a:t>不限於特定的特徵類型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19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Depthwise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Separable Convolutions </a:t>
            </a:r>
            <a:r>
              <a:rPr lang="zh-TW" altLang="en-US" dirty="0"/>
              <a:t>來構建</a:t>
            </a:r>
            <a:r>
              <a:rPr lang="en-US" altLang="zh-TW" dirty="0"/>
              <a:t>,</a:t>
            </a:r>
            <a:r>
              <a:rPr lang="zh-TW" altLang="en-US" dirty="0"/>
              <a:t>讓可訓練參數</a:t>
            </a:r>
          </a:p>
          <a:p>
            <a:r>
              <a:rPr lang="zh-TW" altLang="en-US" dirty="0"/>
              <a:t>大大的減少</a:t>
            </a:r>
            <a:r>
              <a:rPr lang="en-US" altLang="zh-TW" dirty="0"/>
              <a:t>,</a:t>
            </a:r>
            <a:r>
              <a:rPr lang="zh-TW" altLang="en-US" dirty="0"/>
              <a:t>故只要小的 </a:t>
            </a:r>
            <a:r>
              <a:rPr lang="en-US" altLang="zh-TW" dirty="0"/>
              <a:t>dataset </a:t>
            </a:r>
            <a:r>
              <a:rPr lang="zh-TW" altLang="en-US" dirty="0"/>
              <a:t>就可以訓練起來。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1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使用深度卷積</a:t>
            </a:r>
            <a:r>
              <a:rPr lang="en-US" altLang="zh-TW" dirty="0"/>
              <a:t>(</a:t>
            </a:r>
            <a:r>
              <a:rPr lang="en-US" altLang="zh-TW" dirty="0" err="1"/>
              <a:t>depthwise</a:t>
            </a:r>
            <a:r>
              <a:rPr lang="en-US" altLang="zh-TW" dirty="0"/>
              <a:t> convolution),</a:t>
            </a:r>
            <a:r>
              <a:rPr lang="zh-TW" altLang="en-US" dirty="0"/>
              <a:t>單獨連接到每個 </a:t>
            </a:r>
            <a:r>
              <a:rPr lang="en-US" altLang="zh-TW" dirty="0"/>
              <a:t>feature map,</a:t>
            </a:r>
            <a:r>
              <a:rPr lang="zh-TW" altLang="en-US" dirty="0"/>
              <a:t>以學習特定於頻率的空間過濾器</a:t>
            </a:r>
            <a:r>
              <a:rPr lang="en-US" altLang="zh-TW" dirty="0"/>
              <a:t>(frequency-specific spatial filters),</a:t>
            </a:r>
          </a:p>
          <a:p>
            <a:r>
              <a:rPr lang="zh-TW" altLang="en-US" dirty="0"/>
              <a:t>將 </a:t>
            </a:r>
            <a:r>
              <a:rPr lang="en-US" altLang="zh-TW" dirty="0"/>
              <a:t>input </a:t>
            </a:r>
            <a:r>
              <a:rPr lang="zh-TW" altLang="en-US" dirty="0"/>
              <a:t>的各個 </a:t>
            </a:r>
            <a:r>
              <a:rPr lang="en-US" altLang="zh-TW" dirty="0"/>
              <a:t>channel </a:t>
            </a:r>
            <a:r>
              <a:rPr lang="zh-TW" altLang="en-US" dirty="0"/>
              <a:t>單獨學習</a:t>
            </a:r>
            <a:r>
              <a:rPr lang="en-US" altLang="zh-TW" dirty="0"/>
              <a:t>,</a:t>
            </a:r>
            <a:r>
              <a:rPr lang="zh-TW" altLang="en-US" dirty="0"/>
              <a:t>一個 </a:t>
            </a:r>
            <a:r>
              <a:rPr lang="en-US" altLang="zh-TW" dirty="0"/>
              <a:t>channel </a:t>
            </a:r>
            <a:r>
              <a:rPr lang="zh-TW" altLang="en-US" dirty="0"/>
              <a:t>會對應到一</a:t>
            </a:r>
          </a:p>
          <a:p>
            <a:r>
              <a:rPr lang="zh-TW" altLang="en-US" dirty="0"/>
              <a:t>個</a:t>
            </a:r>
            <a:r>
              <a:rPr lang="en-US" altLang="zh-TW" dirty="0"/>
              <a:t>(D=1)</a:t>
            </a:r>
            <a:r>
              <a:rPr lang="zh-TW" altLang="en-US" dirty="0"/>
              <a:t>或多個</a:t>
            </a:r>
            <a:r>
              <a:rPr lang="en-US" altLang="zh-TW" dirty="0"/>
              <a:t>(D&gt;1)kernel </a:t>
            </a:r>
            <a:r>
              <a:rPr lang="zh-TW" altLang="en-US" dirty="0"/>
              <a:t>進行 </a:t>
            </a:r>
            <a:r>
              <a:rPr lang="en-US" altLang="zh-TW" dirty="0"/>
              <a:t>convolution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1x1 kernel </a:t>
            </a:r>
            <a:r>
              <a:rPr lang="zh-TW" altLang="en-US" dirty="0"/>
              <a:t>增加 </a:t>
            </a:r>
            <a:r>
              <a:rPr lang="en-US" altLang="zh-TW" dirty="0"/>
              <a:t>image </a:t>
            </a:r>
            <a:r>
              <a:rPr lang="zh-TW" altLang="en-US" dirty="0"/>
              <a:t>的 </a:t>
            </a:r>
            <a:r>
              <a:rPr lang="en-US" altLang="zh-TW" dirty="0"/>
              <a:t>depth,</a:t>
            </a:r>
            <a:r>
              <a:rPr lang="zh-TW" altLang="en-US" dirty="0"/>
              <a:t>即增加 </a:t>
            </a:r>
            <a:r>
              <a:rPr lang="en-US" altLang="zh-TW" dirty="0"/>
              <a:t>channel </a:t>
            </a:r>
            <a:r>
              <a:rPr lang="zh-TW" altLang="en-US" dirty="0"/>
              <a:t>的數量</a:t>
            </a:r>
            <a:r>
              <a:rPr lang="en-US" altLang="zh-TW" dirty="0"/>
              <a:t>,</a:t>
            </a:r>
            <a:r>
              <a:rPr lang="zh-TW" altLang="en-US" dirty="0"/>
              <a:t>讓我們學習時可以大幅減少參數的數量。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46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EEGNet</a:t>
            </a:r>
            <a:r>
              <a:rPr lang="en-US" altLang="zh-TW" dirty="0"/>
              <a:t> </a:t>
            </a:r>
            <a:r>
              <a:rPr lang="zh-TW" altLang="en-US" dirty="0"/>
              <a:t>預測的結果比較準確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Au-based SAA</a:t>
            </a:r>
            <a:r>
              <a:rPr lang="zh-TW" altLang="en-US" dirty="0"/>
              <a:t>的吸附能偏弱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較適合氣體脫附</a:t>
            </a:r>
            <a:r>
              <a:rPr lang="en-US" altLang="zh-TW" dirty="0">
                <a:sym typeface="Wingdings" panose="05000000000000000000" pitchFamily="2" charset="2"/>
              </a:rPr>
              <a:t>(Step2 reaction)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Ag-based SAA</a:t>
            </a:r>
            <a:r>
              <a:rPr lang="zh-TW" altLang="en-US" dirty="0"/>
              <a:t>的吸附能偏強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較適合氣體吸附</a:t>
            </a:r>
            <a:r>
              <a:rPr lang="en-US" altLang="zh-TW" dirty="0">
                <a:sym typeface="Wingdings" panose="05000000000000000000" pitchFamily="2" charset="2"/>
              </a:rPr>
              <a:t>(Step1 reaction)</a:t>
            </a:r>
          </a:p>
          <a:p>
            <a:pPr marL="228600" indent="-228600">
              <a:buAutoNum type="arabicPeriod"/>
            </a:pPr>
            <a:r>
              <a:rPr lang="en-US" altLang="zh-TW" dirty="0"/>
              <a:t>Host element</a:t>
            </a:r>
            <a:r>
              <a:rPr lang="zh-TW" altLang="en-US" dirty="0"/>
              <a:t>影響不大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240DF-713E-45B5-ADC6-97640311BFB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85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BCD91-1E93-4421-8975-79AA2F80D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0DC696-038C-4EE6-84FC-682C8E88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F68F90-A23F-4716-8DA1-D479942AA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12A1C-018C-4546-9A6B-34354A4EB639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4BABB1-3352-41C8-8B21-F5439D8D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3B8D2E-0DD9-48B8-9B39-ABA0A733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8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D9141-F13C-48F5-81C2-AFE35165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2C1FC9-A211-4439-B487-35C2A4536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AA71D3-AB33-4AB6-B97F-3B7D67D2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BEC62-2348-4F8D-AB12-8001744E0592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75A5AF-AA37-48BE-A636-58EFA432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285B45-DFE4-4B67-BB25-3C2016B8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87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567A340-7DAC-4F01-86D1-B43BCCC82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77DA63-A482-4A0E-9CAE-B9F3EC5F3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A91EB3-3AE9-4D57-B23F-D2CD6BCA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39AC-AC77-48F6-B548-2A80F2813B61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F3843E-E191-4EEC-92A3-D2FBF900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32B4E-977A-455E-A019-80F212DF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9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FC4DE-D8D5-42D0-8F4B-50B4E6A8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BF99A-4406-4B1A-9586-42458D1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4D6C4-DAF1-4E8A-934E-102CDC1C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F61C-A070-43ED-8D5B-6D5341DFEA5F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2AEFC4-6FB5-4576-A17A-E32C7C1B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6CF6E-3AA8-42F7-9773-BA966019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514" y="6356350"/>
            <a:ext cx="624840" cy="365125"/>
          </a:xfrm>
        </p:spPr>
        <p:txBody>
          <a:bodyPr/>
          <a:lstStyle>
            <a:lvl1pPr>
              <a:defRPr sz="1400" b="1"/>
            </a:lvl1pPr>
          </a:lstStyle>
          <a:p>
            <a:fld id="{F486823B-40A2-44CA-A9A4-4CEF1C410F2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83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C2608-FBFD-457A-B906-D765A85D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CBEA40-B52B-4DC8-8074-DA08434A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9962B-3657-4A06-B143-9C967E78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FACB-0E56-4A07-AB9D-0B8071A0E344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321F38-39CD-4663-88CD-33F1F905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699E65-9E0C-4EB2-9266-888C1A19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7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5A02E-9E3F-4B00-B38E-CC5CEF8C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FB6B4E-8E40-416C-8DC9-287F2FF42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39F687-7567-4DCD-B6BB-DDA1C314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F5083F-1059-476E-B35B-A711882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A4AAA-07D3-4400-B72D-81D816B1A345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26BDAC-99BE-4E57-91AB-695332C4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51671D-E2BF-4085-AF53-A5B8F983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98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C4CB9-0093-4350-BD83-2C97133F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F10681-70C9-4C64-91CC-678818E7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2771FF-2CD5-4BFF-B2D2-8F06B44C7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F8E7D8-C5A3-4F9A-B8ED-6286CFE6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701595B-ACBD-4752-8CD8-0908F363B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7898F-A873-4D56-B67A-9A8C1F0D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1ADB6-595B-4C93-B1B6-B1AF3A2E000B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90F9CD-5B4A-4266-B9A1-559C59DA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40ABFF-9952-4C18-B03B-85960B10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547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A6410-5C7A-443F-8CD1-CF471CA7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B9F72-546B-4C0F-A9E5-90B38AAA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A65E8-6D58-4C15-81A3-AA1E9929ACF4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3F8C62-045E-4AFF-9204-A35BD6DB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11F581-2073-410E-BCD0-FC927C8E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98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54CF011-29B5-44D6-85DC-427F9B74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486D-0B68-4BD1-9F2B-4C79D409C9FF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932DCE-4D25-45EC-B2FC-FBA38D5C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67EE6-C909-49F7-A81E-EF0A57CC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70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CDEB8-0D3F-4E3E-B3BC-2743B255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DBCCB-4BBB-472A-8AAA-AF8B04D9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595688D-5A22-4744-A545-C3E087ABE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497B61-7049-41C0-8C07-9DFB0ADA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4BA0-C9AB-439D-A120-C85843514EF1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5A9EF4-4EE6-4600-8C66-37434363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EDA552-84E4-45A0-8296-EE240CE4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39318-8777-400A-A192-0190A1F3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FB1EA2A-7CE4-495E-9C24-73B2AF224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A03120-1BDD-4480-92B8-9FA95DE03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566A1B-93FD-4046-8807-EE43B025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6AC7-4C8D-45C5-ACD6-A0497F009C5C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EB7116-44EF-42E6-BF6D-0020AAAF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5A1CE5-B260-48F0-A6AD-86780ECE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349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E5244C-F95B-43FB-8092-D25C3400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FE9C4A-833D-4DFD-B025-0F9ADDC4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F5088E-73C6-451E-ABC9-D88C6C64E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560F1-4A2D-41E7-A95C-1D40C3691C4B}" type="datetime1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D9825E-2751-4FDE-AF2E-CBA72D764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639CB0-0EC1-4454-A70E-30808D55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6823B-40A2-44CA-A9A4-4CEF1C410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95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5396" y="2215163"/>
            <a:ext cx="12041204" cy="201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800" b="1" dirty="0">
                <a:solidFill>
                  <a:srgbClr val="697A55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Final project</a:t>
            </a:r>
          </a:p>
          <a:p>
            <a:pPr algn="ctr">
              <a:lnSpc>
                <a:spcPct val="150000"/>
              </a:lnSpc>
            </a:pP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第一原理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化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最佳</a:t>
            </a:r>
            <a:r>
              <a:rPr lang="en-US" altLang="zh-TW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SAA</a:t>
            </a:r>
            <a:r>
              <a:rPr lang="zh-TW" altLang="en-US" sz="4000" b="1" dirty="0">
                <a:solidFill>
                  <a:srgbClr val="697A55"/>
                </a:solidFill>
                <a:latin typeface="Palatino Linotype" panose="0204050205050503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催化劑吸附能預測</a:t>
            </a:r>
          </a:p>
        </p:txBody>
      </p:sp>
      <p:sp>
        <p:nvSpPr>
          <p:cNvPr id="7" name="矩形 6"/>
          <p:cNvSpPr/>
          <p:nvPr/>
        </p:nvSpPr>
        <p:spPr>
          <a:xfrm>
            <a:off x="3173860" y="1914462"/>
            <a:ext cx="5844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Machine Learning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8B577D-3A16-4F4E-B256-BC7A04CC2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033350"/>
              </p:ext>
            </p:extLst>
          </p:nvPr>
        </p:nvGraphicFramePr>
        <p:xfrm>
          <a:off x="3195764" y="4569974"/>
          <a:ext cx="6172961" cy="119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786">
                  <a:extLst>
                    <a:ext uri="{9D8B030D-6E8A-4147-A177-3AD203B41FA5}">
                      <a16:colId xmlns:a16="http://schemas.microsoft.com/office/drawing/2014/main" val="744783258"/>
                    </a:ext>
                  </a:extLst>
                </a:gridCol>
                <a:gridCol w="4339175">
                  <a:extLst>
                    <a:ext uri="{9D8B030D-6E8A-4147-A177-3AD203B41FA5}">
                      <a16:colId xmlns:a16="http://schemas.microsoft.com/office/drawing/2014/main" val="4086720121"/>
                    </a:ext>
                  </a:extLst>
                </a:gridCol>
              </a:tblGrid>
              <a:tr h="61633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Teammates: 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高睿成  陳冠儒  蔡沂華</a:t>
                      </a:r>
                      <a:endParaRPr lang="en-US" altLang="zh-TW" sz="2400" b="0" dirty="0">
                        <a:solidFill>
                          <a:srgbClr val="8C5B28"/>
                        </a:solidFill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43634"/>
                  </a:ext>
                </a:extLst>
              </a:tr>
              <a:tr h="5761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Teachers: 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rgbClr val="8C5B28"/>
                          </a:solidFill>
                          <a:latin typeface="Palatino Linotype" panose="0204050205050503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陳南佑 老師  楊安正 老師</a:t>
                      </a:r>
                      <a:endParaRPr lang="zh-TW" altLang="en-US" sz="2400" b="0" dirty="0">
                        <a:latin typeface="Palatino Linotype" panose="0204050205050503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58567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C1BDE7-5A5A-4684-A186-53CAFF9E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7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079866" y="297865"/>
            <a:ext cx="4339650" cy="668004"/>
            <a:chOff x="5103643" y="280281"/>
            <a:chExt cx="4339650" cy="668004"/>
          </a:xfrm>
        </p:grpSpPr>
        <p:sp>
          <p:nvSpPr>
            <p:cNvPr id="5" name="矩形 4"/>
            <p:cNvSpPr/>
            <p:nvPr/>
          </p:nvSpPr>
          <p:spPr>
            <a:xfrm>
              <a:off x="5632000" y="280281"/>
              <a:ext cx="32624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Model-</a:t>
              </a:r>
              <a:r>
                <a:rPr lang="en-US" altLang="zh-TW" sz="3600" b="1" dirty="0" err="1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EEGNet</a:t>
              </a:r>
              <a:endParaRPr lang="en-US" altLang="zh-TW" sz="3600" b="1" dirty="0">
                <a:solidFill>
                  <a:srgbClr val="8C5B2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 flipV="1">
              <a:off x="5103643" y="933509"/>
              <a:ext cx="4339650" cy="14776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3074" name="Picture 2" descr="https://www.notion.so/image/https%3A%2F%2Fs3-us-west-2.amazonaws.com%2Fsecure.notion-static.com%2F44dd1ab3-900a-4bec-bede-1798e98e1b01%2FUntitled.png?table=block&amp;id=946cffa6-c661-4d23-a85b-c7f23edacda8&amp;spaceId=d3e56c6f-720a-41aa-ba48-6bafe8cfc7cb&amp;width=1740&amp;userId=f5c28600-afcf-45a5-a6b1-45ada31d4e41&amp;cache=v2">
            <a:extLst>
              <a:ext uri="{FF2B5EF4-FFF2-40B4-BE49-F238E27FC236}">
                <a16:creationId xmlns:a16="http://schemas.microsoft.com/office/drawing/2014/main" id="{D8CAD33F-227E-4DA5-9F6E-F7BC49C3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11" y="1648630"/>
            <a:ext cx="6004922" cy="20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notion.so/image/https%3A%2F%2Fs3-us-west-2.amazonaws.com%2Fsecure.notion-static.com%2F633b4ed1-92b2-478b-a07f-7397fdd65c95%2FUntitled.png?table=block&amp;id=05055cd3-081d-47c2-a2d0-0e07f005bacd&amp;spaceId=d3e56c6f-720a-41aa-ba48-6bafe8cfc7cb&amp;width=1740&amp;userId=f5c28600-afcf-45a5-a6b1-45ada31d4e41&amp;cache=v2">
            <a:extLst>
              <a:ext uri="{FF2B5EF4-FFF2-40B4-BE49-F238E27FC236}">
                <a16:creationId xmlns:a16="http://schemas.microsoft.com/office/drawing/2014/main" id="{AB0E1E19-D322-4852-BD12-E3556C35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945" y="4083001"/>
            <a:ext cx="5762110" cy="24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6F9F13-A469-4A30-A542-639621D6C17A}"/>
              </a:ext>
            </a:extLst>
          </p:cNvPr>
          <p:cNvSpPr txBox="1"/>
          <p:nvPr/>
        </p:nvSpPr>
        <p:spPr>
          <a:xfrm>
            <a:off x="4678436" y="1287024"/>
            <a:ext cx="3247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>
                <a:latin typeface="Palatino Linotype" panose="02040502050505030304" pitchFamily="18" charset="0"/>
              </a:rPr>
              <a:t>DepthwiseConv2D</a:t>
            </a:r>
            <a:endParaRPr lang="zh-TW" altLang="en-US" sz="2600" b="1" dirty="0">
              <a:latin typeface="Palatino Linotype" panose="0204050205050503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14823F-861E-4E33-A5F8-4E4A35EFB0BC}"/>
              </a:ext>
            </a:extLst>
          </p:cNvPr>
          <p:cNvSpPr txBox="1"/>
          <p:nvPr/>
        </p:nvSpPr>
        <p:spPr>
          <a:xfrm>
            <a:off x="4789502" y="3721395"/>
            <a:ext cx="30254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>
                <a:latin typeface="Palatino Linotype" panose="02040502050505030304" pitchFamily="18" charset="0"/>
              </a:rPr>
              <a:t>PointwiseConv2D</a:t>
            </a:r>
            <a:endParaRPr lang="zh-TW" altLang="en-US" sz="26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4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2722" y="2671115"/>
            <a:ext cx="12189278" cy="3175452"/>
            <a:chOff x="2722" y="2671115"/>
            <a:chExt cx="12189278" cy="3175452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8580FA4-FE4D-42CF-80A2-20F9BD850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2" y="2671115"/>
              <a:ext cx="6153057" cy="3175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6CE96E0A-ABCA-40D9-9FD2-BFE18CEE8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260" y="2699548"/>
              <a:ext cx="5995740" cy="313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A24F71F-E56E-4B05-889A-2347EA4DDD87}"/>
                </a:ext>
              </a:extLst>
            </p:cNvPr>
            <p:cNvSpPr txBox="1"/>
            <p:nvPr/>
          </p:nvSpPr>
          <p:spPr>
            <a:xfrm rot="16200000">
              <a:off x="5799595" y="4040753"/>
              <a:ext cx="9531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Accuracy (%)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9113841" y="5594196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331D200-03CD-4121-8071-8CC7739BE6B2}"/>
                </a:ext>
              </a:extLst>
            </p:cNvPr>
            <p:cNvSpPr txBox="1"/>
            <p:nvPr/>
          </p:nvSpPr>
          <p:spPr>
            <a:xfrm rot="16200000">
              <a:off x="-122117" y="3935792"/>
              <a:ext cx="4959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0C32E81-89F4-4D4F-9876-78FE09E62173}"/>
                </a:ext>
              </a:extLst>
            </p:cNvPr>
            <p:cNvSpPr txBox="1"/>
            <p:nvPr/>
          </p:nvSpPr>
          <p:spPr>
            <a:xfrm>
              <a:off x="3171266" y="5583563"/>
              <a:ext cx="550189" cy="2523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Arial" panose="020B0604020202020204" pitchFamily="34" charset="0"/>
                  <a:cs typeface="Arial" panose="020B0604020202020204" pitchFamily="34" charset="0"/>
                </a:rPr>
                <a:t>Epoch</a:t>
              </a:r>
              <a:endParaRPr lang="zh-TW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圓角矩形 2"/>
          <p:cNvSpPr/>
          <p:nvPr/>
        </p:nvSpPr>
        <p:spPr>
          <a:xfrm>
            <a:off x="582238" y="1358192"/>
            <a:ext cx="3575093" cy="800218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The loss and accuracy</a:t>
            </a:r>
            <a:endParaRPr lang="zh-TW" altLang="en-US" sz="2600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64269" y="1281247"/>
            <a:ext cx="7763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overfitting occurs by using </a:t>
            </a:r>
            <a:r>
              <a:rPr lang="en-US" altLang="zh-TW" sz="2400" dirty="0" err="1">
                <a:latin typeface="Palatino Linotype" panose="02040502050505030304" pitchFamily="18" charset="0"/>
              </a:rPr>
              <a:t>DeepConvNet</a:t>
            </a:r>
            <a:r>
              <a:rPr lang="en-US" altLang="zh-TW" sz="2400" dirty="0">
                <a:latin typeface="Palatino Linotype" panose="02040502050505030304" pitchFamily="18" charset="0"/>
              </a:rPr>
              <a:t> model.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EEGNet</a:t>
            </a:r>
            <a:r>
              <a:rPr lang="en-US" altLang="zh-TW" sz="2400" dirty="0">
                <a:latin typeface="Palatino Linotype" panose="02040502050505030304" pitchFamily="18" charset="0"/>
              </a:rPr>
              <a:t> model owns the better loss and accuracy.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553E17B-04DA-4ACC-93B5-73DCCEB24B08}"/>
              </a:ext>
            </a:extLst>
          </p:cNvPr>
          <p:cNvGrpSpPr/>
          <p:nvPr/>
        </p:nvGrpSpPr>
        <p:grpSpPr>
          <a:xfrm>
            <a:off x="2395611" y="5835933"/>
            <a:ext cx="7635696" cy="953145"/>
            <a:chOff x="2395611" y="5835933"/>
            <a:chExt cx="7635696" cy="95314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2911DB7-BAC3-4496-97C1-B306D6C1910F}"/>
                </a:ext>
              </a:extLst>
            </p:cNvPr>
            <p:cNvSpPr txBox="1"/>
            <p:nvPr/>
          </p:nvSpPr>
          <p:spPr>
            <a:xfrm>
              <a:off x="2451946" y="5892075"/>
              <a:ext cx="75251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Palatino Linotype" panose="02040502050505030304" pitchFamily="18" charset="0"/>
                </a:rPr>
                <a:t>correct = |predict - </a:t>
              </a:r>
              <a:r>
                <a:rPr lang="en-US" altLang="zh-TW" sz="2400" dirty="0" err="1">
                  <a:latin typeface="Palatino Linotype" panose="02040502050505030304" pitchFamily="18" charset="0"/>
                </a:rPr>
                <a:t>ground_true</a:t>
              </a:r>
              <a:r>
                <a:rPr lang="en-US" altLang="zh-TW" sz="2400" dirty="0">
                  <a:latin typeface="Palatino Linotype" panose="02040502050505030304" pitchFamily="18" charset="0"/>
                </a:rPr>
                <a:t>| &lt; |</a:t>
              </a:r>
              <a:r>
                <a:rPr lang="en-US" altLang="zh-TW" sz="2400" dirty="0" err="1">
                  <a:latin typeface="Palatino Linotype" panose="02040502050505030304" pitchFamily="18" charset="0"/>
                </a:rPr>
                <a:t>ground_true</a:t>
              </a:r>
              <a:r>
                <a:rPr lang="en-US" altLang="zh-TW" sz="2400" dirty="0">
                  <a:latin typeface="Palatino Linotype" panose="02040502050505030304" pitchFamily="18" charset="0"/>
                </a:rPr>
                <a:t>|*0.1</a:t>
              </a:r>
            </a:p>
            <a:p>
              <a:r>
                <a:rPr lang="en-US" altLang="zh-TW" sz="2400" dirty="0">
                  <a:latin typeface="Palatino Linotype" panose="02040502050505030304" pitchFamily="18" charset="0"/>
                </a:rPr>
                <a:t>accuracy = correct/</a:t>
              </a:r>
              <a:r>
                <a:rPr lang="en-US" altLang="zh-TW" sz="2400" dirty="0" err="1">
                  <a:latin typeface="Palatino Linotype" panose="02040502050505030304" pitchFamily="18" charset="0"/>
                </a:rPr>
                <a:t>total_data</a:t>
              </a:r>
              <a:endParaRPr lang="zh-TW" altLang="en-US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6" name="圓角矩形 2">
              <a:extLst>
                <a:ext uri="{FF2B5EF4-FFF2-40B4-BE49-F238E27FC236}">
                  <a16:creationId xmlns:a16="http://schemas.microsoft.com/office/drawing/2014/main" id="{214B0BA8-8B5E-4120-AC6D-DA1A20914525}"/>
                </a:ext>
              </a:extLst>
            </p:cNvPr>
            <p:cNvSpPr/>
            <p:nvPr/>
          </p:nvSpPr>
          <p:spPr>
            <a:xfrm>
              <a:off x="2395611" y="5835933"/>
              <a:ext cx="7635696" cy="95314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 b="1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93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Adsorption energy prediction</a:t>
            </a:r>
            <a:endParaRPr lang="zh-TW" altLang="en-US" sz="2600" b="1" dirty="0">
              <a:solidFill>
                <a:srgbClr val="FFC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5102333-25F8-4622-8CE9-F9BA33826D32}"/>
              </a:ext>
            </a:extLst>
          </p:cNvPr>
          <p:cNvSpPr txBox="1"/>
          <p:nvPr/>
        </p:nvSpPr>
        <p:spPr>
          <a:xfrm>
            <a:off x="2591347" y="1561067"/>
            <a:ext cx="222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Palatino Linotype" panose="02040502050505030304" pitchFamily="18" charset="0"/>
              </a:rPr>
              <a:t>DeepConvNet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7955047" y="1561067"/>
            <a:ext cx="177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246985" y="5571023"/>
            <a:ext cx="337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Loss: 0.008073789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Accuracy: 0.15625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Correlation: 0.821645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42946" y="5571023"/>
            <a:ext cx="337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Loss: 0.004724495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Accuracy: 0.16146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Correlation : 0.900632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129591" y="2149816"/>
            <a:ext cx="4666698" cy="3335180"/>
            <a:chOff x="1129591" y="2149816"/>
            <a:chExt cx="4666698" cy="3335180"/>
          </a:xfrm>
        </p:grpSpPr>
        <p:grpSp>
          <p:nvGrpSpPr>
            <p:cNvPr id="13" name="群組 12"/>
            <p:cNvGrpSpPr/>
            <p:nvPr/>
          </p:nvGrpSpPr>
          <p:grpSpPr>
            <a:xfrm>
              <a:off x="1177948" y="2149816"/>
              <a:ext cx="4618341" cy="3296484"/>
              <a:chOff x="780136" y="1868462"/>
              <a:chExt cx="4618341" cy="3296484"/>
            </a:xfrm>
          </p:grpSpPr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136" y="1868462"/>
                <a:ext cx="4618341" cy="3296484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4624754" y="3771900"/>
                <a:ext cx="650631" cy="923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" name="圖片 10"/>
              <p:cNvPicPr>
                <a:picLocks noChangeAspect="1"/>
              </p:cNvPicPr>
              <p:nvPr/>
            </p:nvPicPr>
            <p:blipFill rotWithShape="1">
              <a:blip r:embed="rId3"/>
              <a:srcRect l="86728" t="65476" r="9274" b="15053"/>
              <a:stretch/>
            </p:blipFill>
            <p:spPr>
              <a:xfrm>
                <a:off x="4624754" y="3967261"/>
                <a:ext cx="184638" cy="641839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4761034" y="3918848"/>
                <a:ext cx="4659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  <a:endParaRPr lang="zh-TW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3351132" y="5207997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677213" y="3658857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261936" y="2149816"/>
            <a:ext cx="4690710" cy="3371330"/>
            <a:chOff x="6261936" y="2149816"/>
            <a:chExt cx="4690710" cy="3371330"/>
          </a:xfrm>
        </p:grpSpPr>
        <p:grpSp>
          <p:nvGrpSpPr>
            <p:cNvPr id="15" name="群組 14"/>
            <p:cNvGrpSpPr/>
            <p:nvPr/>
          </p:nvGrpSpPr>
          <p:grpSpPr>
            <a:xfrm>
              <a:off x="6312465" y="2149816"/>
              <a:ext cx="4640181" cy="3352764"/>
              <a:chOff x="6312465" y="2149816"/>
              <a:chExt cx="4640181" cy="3352764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2465" y="2149816"/>
                <a:ext cx="4640181" cy="3352764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10186581" y="4080411"/>
                <a:ext cx="650631" cy="923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3"/>
              <a:srcRect l="86728" t="65476" r="9274" b="15053"/>
              <a:stretch/>
            </p:blipFill>
            <p:spPr>
              <a:xfrm>
                <a:off x="10186581" y="4275772"/>
                <a:ext cx="184638" cy="641839"/>
              </a:xfrm>
              <a:prstGeom prst="rect">
                <a:avLst/>
              </a:prstGeom>
            </p:spPr>
          </p:pic>
          <p:sp>
            <p:nvSpPr>
              <p:cNvPr id="18" name="文字方塊 17"/>
              <p:cNvSpPr txBox="1"/>
              <p:nvPr/>
            </p:nvSpPr>
            <p:spPr>
              <a:xfrm>
                <a:off x="10322861" y="4227359"/>
                <a:ext cx="4659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Ag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Au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Cu</a:t>
                </a:r>
                <a:endParaRPr lang="zh-TW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8454270" y="5244147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5809558" y="3658857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8930F93F-0903-4A17-A790-7828F662C0ED}"/>
              </a:ext>
            </a:extLst>
          </p:cNvPr>
          <p:cNvSpPr/>
          <p:nvPr/>
        </p:nvSpPr>
        <p:spPr>
          <a:xfrm>
            <a:off x="7732243" y="2111865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C3EF8A-CBA3-4CD7-8309-E68F6AFC464B}"/>
              </a:ext>
            </a:extLst>
          </p:cNvPr>
          <p:cNvSpPr/>
          <p:nvPr/>
        </p:nvSpPr>
        <p:spPr>
          <a:xfrm>
            <a:off x="2596532" y="2084683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34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Further analysis</a:t>
            </a:r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833571" y="1614799"/>
            <a:ext cx="4968414" cy="3529523"/>
            <a:chOff x="337458" y="1614799"/>
            <a:chExt cx="4968414" cy="352952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17" y="1614799"/>
              <a:ext cx="4877855" cy="352546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528050" y="3683661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3441843" y="3879021"/>
              <a:ext cx="184638" cy="641839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3648691" y="3830608"/>
              <a:ext cx="1543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N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CO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H, O, N, CO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2630369" y="4867323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-114920" y="3148244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2" y="1097471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6275755" y="1590993"/>
            <a:ext cx="4914759" cy="3553329"/>
            <a:chOff x="6275755" y="1590993"/>
            <a:chExt cx="4914759" cy="355332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7964" y="1590993"/>
              <a:ext cx="4892550" cy="354927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8568666" y="4867323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5823377" y="3148244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23587" y="3683661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9281634" y="3879022"/>
              <a:ext cx="184638" cy="641839"/>
            </a:xfrm>
            <a:prstGeom prst="rect">
              <a:avLst/>
            </a:prstGeom>
          </p:spPr>
        </p:pic>
        <p:sp>
          <p:nvSpPr>
            <p:cNvPr id="36" name="文字方塊 35"/>
            <p:cNvSpPr txBox="1"/>
            <p:nvPr/>
          </p:nvSpPr>
          <p:spPr>
            <a:xfrm>
              <a:off x="9421092" y="3830609"/>
              <a:ext cx="16878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4 elements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5 elements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Period 6 elements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1567129" y="5215473"/>
            <a:ext cx="9623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single atom adsorption displays the stronger adsorption ability.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weak E</a:t>
            </a:r>
            <a:r>
              <a:rPr lang="en-US" altLang="zh-TW" sz="2400" baseline="-25000" dirty="0">
                <a:latin typeface="Palatino Linotype" panose="02040502050505030304" pitchFamily="18" charset="0"/>
              </a:rPr>
              <a:t>ads</a:t>
            </a:r>
            <a:r>
              <a:rPr lang="en-US" altLang="zh-TW" sz="2400" dirty="0">
                <a:latin typeface="Palatino Linotype" panose="02040502050505030304" pitchFamily="18" charset="0"/>
              </a:rPr>
              <a:t> from period 6 elements SAAs may be due to the </a:t>
            </a:r>
            <a:r>
              <a:rPr lang="en-US" altLang="zh-TW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screening effect</a:t>
            </a:r>
            <a:r>
              <a:rPr lang="en-US" altLang="zh-TW" sz="2400" dirty="0">
                <a:latin typeface="Palatino Linotype" panose="02040502050505030304" pitchFamily="18" charset="0"/>
              </a:rPr>
              <a:t> caused from the </a:t>
            </a:r>
            <a:r>
              <a:rPr lang="en-US" altLang="zh-TW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5f orbitals</a:t>
            </a:r>
            <a:r>
              <a:rPr lang="en-US" altLang="zh-TW" sz="2400" dirty="0">
                <a:latin typeface="Palatino Linotype" panose="02040502050505030304" pitchFamily="18" charset="0"/>
              </a:rPr>
              <a:t>.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CD8E3D-471E-45FC-B894-0EDA8484EF77}"/>
              </a:ext>
            </a:extLst>
          </p:cNvPr>
          <p:cNvSpPr/>
          <p:nvPr/>
        </p:nvSpPr>
        <p:spPr>
          <a:xfrm>
            <a:off x="2479040" y="1577447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285817-6DA7-4CB6-A807-F46B629DFE7B}"/>
              </a:ext>
            </a:extLst>
          </p:cNvPr>
          <p:cNvSpPr/>
          <p:nvPr/>
        </p:nvSpPr>
        <p:spPr>
          <a:xfrm>
            <a:off x="7765627" y="1569262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44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Host elements</a:t>
            </a:r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6222100" y="1591594"/>
            <a:ext cx="4968414" cy="3514056"/>
            <a:chOff x="833571" y="1630266"/>
            <a:chExt cx="4968414" cy="35140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413" y="1630266"/>
              <a:ext cx="4873572" cy="347377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024163" y="3683661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3937956" y="3879021"/>
              <a:ext cx="184638" cy="641839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4144804" y="3830608"/>
              <a:ext cx="1543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N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CO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H, O, N, CO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3126482" y="4867323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381193" y="3148244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532085" y="1591594"/>
            <a:ext cx="442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Au + period 6 elements</a:t>
            </a:r>
            <a:r>
              <a:rPr lang="en-US" altLang="zh-TW" sz="2400" b="1" dirty="0">
                <a:latin typeface="Palatino Linotype" panose="02040502050505030304" pitchFamily="18" charset="0"/>
              </a:rPr>
              <a:t> SAAs to be testing data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2" y="1097471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532085" y="2496526"/>
            <a:ext cx="3093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Training data: 848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800" b="1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Testing data: 112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532085" y="3620635"/>
            <a:ext cx="3661419" cy="1296008"/>
            <a:chOff x="1070043" y="3893914"/>
            <a:chExt cx="3661419" cy="1296008"/>
          </a:xfrm>
        </p:grpSpPr>
        <p:sp>
          <p:nvSpPr>
            <p:cNvPr id="45" name="文字方塊 44"/>
            <p:cNvSpPr txBox="1"/>
            <p:nvPr/>
          </p:nvSpPr>
          <p:spPr>
            <a:xfrm>
              <a:off x="1155878" y="3948715"/>
              <a:ext cx="32321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Palatino Linotype" panose="02040502050505030304" pitchFamily="18" charset="0"/>
                </a:rPr>
                <a:t>Loss: 0.006174653</a:t>
              </a:r>
            </a:p>
            <a:p>
              <a:r>
                <a:rPr lang="en-US" altLang="zh-TW" sz="2400" dirty="0">
                  <a:latin typeface="Palatino Linotype" panose="02040502050505030304" pitchFamily="18" charset="0"/>
                </a:rPr>
                <a:t>Accuracy: 0.09821</a:t>
              </a:r>
            </a:p>
            <a:p>
              <a:r>
                <a:rPr lang="en-US" altLang="zh-TW" sz="2400" dirty="0">
                  <a:latin typeface="Palatino Linotype" panose="02040502050505030304" pitchFamily="18" charset="0"/>
                </a:rPr>
                <a:t>Correlation: 0.902148</a:t>
              </a:r>
              <a:endParaRPr lang="zh-TW" altLang="en-US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070043" y="3893914"/>
              <a:ext cx="3661419" cy="1296008"/>
            </a:xfrm>
            <a:prstGeom prst="roundRect">
              <a:avLst/>
            </a:prstGeom>
            <a:noFill/>
            <a:ln w="38100">
              <a:solidFill>
                <a:srgbClr val="F6AF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532085" y="5042118"/>
            <a:ext cx="9544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correlation coefficient (0.902148) using Au-based SAAs as testing set is closed to that using arbitrary ones (0.900632).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host elements is not the dominant factor.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This case also predicts the weak adsorption of the stable molecules.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 rot="2969673">
            <a:off x="8807649" y="2504865"/>
            <a:ext cx="596092" cy="1245599"/>
          </a:xfrm>
          <a:prstGeom prst="ellipse">
            <a:avLst/>
          </a:prstGeom>
          <a:noFill/>
          <a:ln w="31750">
            <a:solidFill>
              <a:srgbClr val="F6B79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上箭號 18"/>
          <p:cNvSpPr/>
          <p:nvPr/>
        </p:nvSpPr>
        <p:spPr>
          <a:xfrm rot="18245270">
            <a:off x="9528396" y="3123700"/>
            <a:ext cx="330740" cy="463454"/>
          </a:xfrm>
          <a:prstGeom prst="upArrow">
            <a:avLst/>
          </a:prstGeom>
          <a:solidFill>
            <a:srgbClr val="F5B094"/>
          </a:solidFill>
          <a:ln w="25400">
            <a:solidFill>
              <a:srgbClr val="FFD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F58461-D299-4EB5-829F-EE3324F81DDD}"/>
              </a:ext>
            </a:extLst>
          </p:cNvPr>
          <p:cNvSpPr/>
          <p:nvPr/>
        </p:nvSpPr>
        <p:spPr>
          <a:xfrm>
            <a:off x="7792985" y="1550282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763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 err="1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Adsorbates</a:t>
            </a:r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32085" y="1591594"/>
            <a:ext cx="442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N, N</a:t>
            </a:r>
            <a:r>
              <a:rPr lang="en-US" altLang="zh-TW" sz="2400" b="1" baseline="-25000" dirty="0">
                <a:solidFill>
                  <a:srgbClr val="FF0000"/>
                </a:solidFill>
                <a:latin typeface="Palatino Linotype" panose="02040502050505030304" pitchFamily="18" charset="0"/>
              </a:rPr>
              <a:t>2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, NH</a:t>
            </a:r>
            <a:r>
              <a:rPr lang="en-US" altLang="zh-TW" sz="2400" b="1" baseline="-25000" dirty="0">
                <a:solidFill>
                  <a:srgbClr val="FF0000"/>
                </a:solidFill>
                <a:latin typeface="Palatino Linotype" panose="02040502050505030304" pitchFamily="18" charset="0"/>
              </a:rPr>
              <a:t>3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 adsorbed</a:t>
            </a:r>
            <a:r>
              <a:rPr lang="en-US" altLang="zh-TW" sz="2400" b="1" dirty="0">
                <a:latin typeface="Palatino Linotype" panose="02040502050505030304" pitchFamily="18" charset="0"/>
              </a:rPr>
              <a:t> SAAs to be testing data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2" y="1097471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532085" y="2496526"/>
            <a:ext cx="3093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Training data: 780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800" b="1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Testing data: 180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532085" y="3620635"/>
            <a:ext cx="3661419" cy="1296008"/>
            <a:chOff x="1532085" y="3620635"/>
            <a:chExt cx="3661419" cy="1296008"/>
          </a:xfrm>
        </p:grpSpPr>
        <p:sp>
          <p:nvSpPr>
            <p:cNvPr id="45" name="文字方塊 44"/>
            <p:cNvSpPr txBox="1"/>
            <p:nvPr/>
          </p:nvSpPr>
          <p:spPr>
            <a:xfrm>
              <a:off x="1617920" y="3675436"/>
              <a:ext cx="32321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Palatino Linotype" panose="02040502050505030304" pitchFamily="18" charset="0"/>
                </a:rPr>
                <a:t>Loss: 0.044345028</a:t>
              </a:r>
            </a:p>
            <a:p>
              <a:r>
                <a:rPr lang="en-US" altLang="zh-TW" sz="2400" dirty="0">
                  <a:latin typeface="Palatino Linotype" panose="02040502050505030304" pitchFamily="18" charset="0"/>
                </a:rPr>
                <a:t>Accuracy: 0.00556</a:t>
              </a:r>
            </a:p>
            <a:p>
              <a:r>
                <a:rPr lang="en-US" altLang="zh-TW" sz="2400" dirty="0">
                  <a:latin typeface="Palatino Linotype" panose="02040502050505030304" pitchFamily="18" charset="0"/>
                </a:rPr>
                <a:t>Correlation: -0.212414</a:t>
              </a:r>
              <a:endParaRPr lang="zh-TW" altLang="en-US" sz="2400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532085" y="3620635"/>
              <a:ext cx="3661419" cy="1296008"/>
            </a:xfrm>
            <a:prstGeom prst="roundRect">
              <a:avLst/>
            </a:prstGeom>
            <a:noFill/>
            <a:ln w="38100">
              <a:solidFill>
                <a:srgbClr val="C4A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532084" y="5042118"/>
            <a:ext cx="91877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correlation coefficient (-0.212414) is very poor.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Only the NH</a:t>
            </a:r>
            <a:r>
              <a:rPr lang="en-US" altLang="zh-TW" sz="2400" baseline="-25000" dirty="0">
                <a:latin typeface="Palatino Linotype" panose="02040502050505030304" pitchFamily="18" charset="0"/>
              </a:rPr>
              <a:t>3</a:t>
            </a:r>
            <a:r>
              <a:rPr lang="en-US" altLang="zh-TW" sz="2400" dirty="0">
                <a:latin typeface="Palatino Linotype" panose="02040502050505030304" pitchFamily="18" charset="0"/>
              </a:rPr>
              <a:t> cases show the much accurate prediction due to H atoms.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-5 eV offsets in the single atom cases.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6235646" y="1601494"/>
            <a:ext cx="4954267" cy="3504156"/>
            <a:chOff x="6235646" y="1601494"/>
            <a:chExt cx="4954267" cy="3504156"/>
          </a:xfrm>
        </p:grpSpPr>
        <p:grpSp>
          <p:nvGrpSpPr>
            <p:cNvPr id="29" name="群組 28"/>
            <p:cNvGrpSpPr/>
            <p:nvPr/>
          </p:nvGrpSpPr>
          <p:grpSpPr>
            <a:xfrm>
              <a:off x="6235646" y="1601494"/>
              <a:ext cx="4954267" cy="3504156"/>
              <a:chOff x="6235646" y="1601494"/>
              <a:chExt cx="4954267" cy="3504156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6943" y="1601494"/>
                <a:ext cx="4872970" cy="3488863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10412692" y="3644989"/>
                <a:ext cx="650631" cy="923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4"/>
              <a:srcRect l="86728" t="65476" r="9274" b="15053"/>
              <a:stretch/>
            </p:blipFill>
            <p:spPr>
              <a:xfrm>
                <a:off x="10299255" y="3840349"/>
                <a:ext cx="184638" cy="641839"/>
              </a:xfrm>
              <a:prstGeom prst="rect">
                <a:avLst/>
              </a:prstGeom>
            </p:spPr>
          </p:pic>
          <p:sp>
            <p:nvSpPr>
              <p:cNvPr id="18" name="文字方塊 17"/>
              <p:cNvSpPr txBox="1"/>
              <p:nvPr/>
            </p:nvSpPr>
            <p:spPr>
              <a:xfrm>
                <a:off x="10506103" y="3791936"/>
                <a:ext cx="53479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TW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  <a:p>
                <a:r>
                  <a:rPr lang="en-US" altLang="zh-TW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NH</a:t>
                </a:r>
                <a:r>
                  <a:rPr lang="en-US" altLang="zh-TW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4CBCBCA-F4C9-4079-B776-E4DADE46335A}"/>
                  </a:ext>
                </a:extLst>
              </p:cNvPr>
              <p:cNvSpPr txBox="1"/>
              <p:nvPr/>
            </p:nvSpPr>
            <p:spPr>
              <a:xfrm>
                <a:off x="8515011" y="4828651"/>
                <a:ext cx="77760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DFT (eV)</a:t>
                </a: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CBCBCA-F4C9-4079-B776-E4DADE46335A}"/>
                  </a:ext>
                </a:extLst>
              </p:cNvPr>
              <p:cNvSpPr txBox="1"/>
              <p:nvPr/>
            </p:nvSpPr>
            <p:spPr>
              <a:xfrm rot="16200000">
                <a:off x="5783268" y="3109572"/>
                <a:ext cx="1183155" cy="2784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 (eV)</a:t>
                </a:r>
                <a:endParaRPr lang="zh-TW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 flipV="1">
                <a:off x="6838545" y="1877439"/>
                <a:ext cx="4237898" cy="2762655"/>
              </a:xfrm>
              <a:prstGeom prst="line">
                <a:avLst/>
              </a:prstGeom>
              <a:ln w="19050">
                <a:solidFill>
                  <a:srgbClr val="F6AF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橢圓 34"/>
            <p:cNvSpPr/>
            <p:nvPr/>
          </p:nvSpPr>
          <p:spPr>
            <a:xfrm rot="3544352">
              <a:off x="9217081" y="2740176"/>
              <a:ext cx="712798" cy="2133833"/>
            </a:xfrm>
            <a:prstGeom prst="ellipse">
              <a:avLst/>
            </a:prstGeom>
            <a:noFill/>
            <a:ln w="31750">
              <a:solidFill>
                <a:srgbClr val="C4AA8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1CBB20A4-2FC3-4C35-BD7E-7C23903A158C}"/>
              </a:ext>
            </a:extLst>
          </p:cNvPr>
          <p:cNvSpPr/>
          <p:nvPr/>
        </p:nvSpPr>
        <p:spPr>
          <a:xfrm>
            <a:off x="7846667" y="1571458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710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3890982B-C402-9F67-AC14-F03B75E4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63451"/>
              </p:ext>
            </p:extLst>
          </p:nvPr>
        </p:nvGraphicFramePr>
        <p:xfrm>
          <a:off x="2223082" y="2475125"/>
          <a:ext cx="8062616" cy="2834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7827">
                  <a:extLst>
                    <a:ext uri="{9D8B030D-6E8A-4147-A177-3AD203B41FA5}">
                      <a16:colId xmlns:a16="http://schemas.microsoft.com/office/drawing/2014/main" val="3923683138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2683693006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2158702798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1942406666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2100598780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209713973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3299549343"/>
                    </a:ext>
                  </a:extLst>
                </a:gridCol>
                <a:gridCol w="1007827">
                  <a:extLst>
                    <a:ext uri="{9D8B030D-6E8A-4147-A177-3AD203B41FA5}">
                      <a16:colId xmlns:a16="http://schemas.microsoft.com/office/drawing/2014/main" val="988328674"/>
                    </a:ext>
                  </a:extLst>
                </a:gridCol>
              </a:tblGrid>
              <a:tr h="87290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0.3      4.65</a:t>
                      </a:r>
                    </a:p>
                    <a:p>
                      <a:pPr algn="ctr"/>
                      <a:r>
                        <a:rPr lang="en-US" altLang="zh-TW" sz="2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endParaRPr lang="en-US" altLang="zh-TW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1.50    3.05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0.4      3.15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1.06    2.82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0.5      2.35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</a:p>
                    <a:p>
                      <a:pPr algn="ctr"/>
                      <a:r>
                        <a:rPr kumimoji="0" lang="en-US" altLang="zh-TW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0.16    2.70</a:t>
                      </a:r>
                      <a:endParaRPr kumimoji="0" lang="zh-TW" alt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0.6      1.94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0.07    2.70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0.7      1.59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-0.92   2.66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0.8      1.34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-1.17   2.62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0.9     1.16     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-1.29   2.60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1.0        1.0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-2.67   2.67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817614"/>
                  </a:ext>
                </a:extLst>
              </a:tr>
              <a:tr h="872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0.3      10.9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Zr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1.95    3.35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0.4      7.73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1.41    3.07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0.5      6.62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0.35    2.99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0.6      4.71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-0.60   2.84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0.7      3.87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1.41   2.79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0.8   3.32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-1.73   2.81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0.9      2.78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-1.83   2.87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1.0      2.26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-4.30   3.01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118855"/>
                  </a:ext>
                </a:extLst>
              </a:tr>
              <a:tr h="872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0.3      11.9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2.47    3.30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0.4     9.05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2.00    3.07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0.5      7.27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0.77    2.95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0.6      6.04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-0.51   2.87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0.7      5.13</a:t>
                      </a:r>
                    </a:p>
                    <a:p>
                      <a:pPr algn="ctr"/>
                      <a:r>
                        <a:rPr lang="en-US" altLang="zh-TW" sz="2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</a:t>
                      </a:r>
                      <a:endParaRPr lang="en-US" altLang="zh-TW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2.83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0.8     4.45</a:t>
                      </a:r>
                    </a:p>
                    <a:p>
                      <a:pPr algn="ctr"/>
                      <a:r>
                        <a:rPr lang="en-US" altLang="zh-TW" sz="2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</a:t>
                      </a:r>
                      <a:endParaRPr lang="en-US" altLang="zh-TW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-2.11   2.84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0.9     3.90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-2.25   2.90</a:t>
                      </a:r>
                      <a:endParaRPr lang="zh-TW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1.0      3.35</a:t>
                      </a:r>
                    </a:p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</a:t>
                      </a:r>
                    </a:p>
                    <a:p>
                      <a:pPr algn="ctr"/>
                      <a:r>
                        <a:rPr lang="en-US" altLang="zh-TW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-3.56   3.00</a:t>
                      </a:r>
                      <a:endParaRPr lang="zh-TW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539438"/>
                  </a:ext>
                </a:extLst>
              </a:tr>
            </a:tbl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408F9B-384F-863B-F614-8968D0190BF5}"/>
              </a:ext>
            </a:extLst>
          </p:cNvPr>
          <p:cNvGrpSpPr/>
          <p:nvPr/>
        </p:nvGrpSpPr>
        <p:grpSpPr>
          <a:xfrm>
            <a:off x="1143808" y="1253115"/>
            <a:ext cx="4253597" cy="1222010"/>
            <a:chOff x="949255" y="1994207"/>
            <a:chExt cx="4253597" cy="122201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82DFD3E6-DA09-24F8-C0FD-355F6EE881CF}"/>
                </a:ext>
              </a:extLst>
            </p:cNvPr>
            <p:cNvCxnSpPr>
              <a:cxnSpLocks/>
            </p:cNvCxnSpPr>
            <p:nvPr/>
          </p:nvCxnSpPr>
          <p:spPr>
            <a:xfrm>
              <a:off x="2261936" y="2446034"/>
              <a:ext cx="0" cy="7701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86F8A0F-EBCA-BE7C-336D-8FB68137D757}"/>
                </a:ext>
              </a:extLst>
            </p:cNvPr>
            <p:cNvGrpSpPr/>
            <p:nvPr/>
          </p:nvGrpSpPr>
          <p:grpSpPr>
            <a:xfrm>
              <a:off x="2421441" y="2502039"/>
              <a:ext cx="2781411" cy="423207"/>
              <a:chOff x="1317830" y="2352976"/>
              <a:chExt cx="2781411" cy="42320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EF7739E-2EA3-53D1-E2C9-B0F52443B6A1}"/>
                  </a:ext>
                </a:extLst>
              </p:cNvPr>
              <p:cNvSpPr/>
              <p:nvPr/>
            </p:nvSpPr>
            <p:spPr>
              <a:xfrm>
                <a:off x="1483177" y="2352976"/>
                <a:ext cx="2405379" cy="40626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F4DF4DDA-9285-D5B6-09B5-BDF49663AF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830" y="2369084"/>
                    <a:ext cx="2781411" cy="4070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TW" sz="2000" b="1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altLang="zh-TW" sz="2000" b="1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TW" sz="2000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sub>
                          </m:sSub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𝐑𝐞𝐥𝐚𝐭𝐞𝐝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𝐭𝐨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𝐂𝐮</m:t>
                          </m:r>
                          <m:r>
                            <a:rPr lang="en-US" altLang="zh-TW" sz="20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TW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F4DF4DDA-9285-D5B6-09B5-BDF49663AF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830" y="2369084"/>
                    <a:ext cx="2781411" cy="4070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791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4C7D3213-77C7-9D83-C782-4D6E3ED81FCF}"/>
                </a:ext>
              </a:extLst>
            </p:cNvPr>
            <p:cNvCxnSpPr>
              <a:cxnSpLocks/>
            </p:cNvCxnSpPr>
            <p:nvPr/>
          </p:nvCxnSpPr>
          <p:spPr>
            <a:xfrm>
              <a:off x="2739188" y="2927127"/>
              <a:ext cx="0" cy="2890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C2D567A-28D7-06DC-7116-E449D6CB9779}"/>
                </a:ext>
              </a:extLst>
            </p:cNvPr>
            <p:cNvGrpSpPr/>
            <p:nvPr/>
          </p:nvGrpSpPr>
          <p:grpSpPr>
            <a:xfrm>
              <a:off x="949255" y="1994207"/>
              <a:ext cx="2862893" cy="426851"/>
              <a:chOff x="1277090" y="2352976"/>
              <a:chExt cx="2862893" cy="42685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C0D43BC-5248-10C6-6703-EBC03AE45896}"/>
                  </a:ext>
                </a:extLst>
              </p:cNvPr>
              <p:cNvSpPr/>
              <p:nvPr/>
            </p:nvSpPr>
            <p:spPr>
              <a:xfrm>
                <a:off x="1277090" y="2352976"/>
                <a:ext cx="2862893" cy="40626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3688ABD-361A-E0EA-EBC0-C501A84D8C66}"/>
                  </a:ext>
                </a:extLst>
              </p:cNvPr>
              <p:cNvSpPr txBox="1"/>
              <p:nvPr/>
            </p:nvSpPr>
            <p:spPr>
              <a:xfrm>
                <a:off x="1317830" y="2379717"/>
                <a:ext cx="28221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Idealized d-band filling</a:t>
                </a:r>
                <a:endParaRPr lang="zh-TW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91759CF-A097-C81E-2206-58D919AFC145}"/>
              </a:ext>
            </a:extLst>
          </p:cNvPr>
          <p:cNvGrpSpPr/>
          <p:nvPr/>
        </p:nvGrpSpPr>
        <p:grpSpPr>
          <a:xfrm>
            <a:off x="1543035" y="5309765"/>
            <a:ext cx="5177715" cy="1251439"/>
            <a:chOff x="612390" y="960038"/>
            <a:chExt cx="5177715" cy="1251439"/>
          </a:xfrm>
        </p:grpSpPr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479D00F2-869D-E607-6F6F-08ACC695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6584" y="960038"/>
              <a:ext cx="0" cy="84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F3DBEE24-4B8D-4B85-A4D5-77D7BAF11AD0}"/>
                </a:ext>
              </a:extLst>
            </p:cNvPr>
            <p:cNvGrpSpPr/>
            <p:nvPr/>
          </p:nvGrpSpPr>
          <p:grpSpPr>
            <a:xfrm>
              <a:off x="1788849" y="1190172"/>
              <a:ext cx="4001256" cy="406265"/>
              <a:chOff x="685238" y="1041109"/>
              <a:chExt cx="4001256" cy="406265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F406D0AA-5666-1E13-248F-BAF3D32311AC}"/>
                  </a:ext>
                </a:extLst>
              </p:cNvPr>
              <p:cNvSpPr/>
              <p:nvPr/>
            </p:nvSpPr>
            <p:spPr>
              <a:xfrm>
                <a:off x="685238" y="1041110"/>
                <a:ext cx="3571056" cy="40011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DA58379-4CC4-2907-0D8C-04843D1B4883}"/>
                  </a:ext>
                </a:extLst>
              </p:cNvPr>
              <p:cNvSpPr txBox="1"/>
              <p:nvPr/>
            </p:nvSpPr>
            <p:spPr>
              <a:xfrm>
                <a:off x="685238" y="1041109"/>
                <a:ext cx="4001256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 Wigner-Seitz radius, s(au)</a:t>
                </a:r>
                <a:endParaRPr lang="zh-TW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11509C03-1436-05D7-69A9-A79A5D3AF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096" y="960038"/>
              <a:ext cx="0" cy="2399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FECB49B6-5272-13AF-1CC9-C18887EA971C}"/>
                </a:ext>
              </a:extLst>
            </p:cNvPr>
            <p:cNvGrpSpPr/>
            <p:nvPr/>
          </p:nvGrpSpPr>
          <p:grpSpPr>
            <a:xfrm>
              <a:off x="612390" y="1793705"/>
              <a:ext cx="2862893" cy="417772"/>
              <a:chOff x="940225" y="2152474"/>
              <a:chExt cx="2862893" cy="417772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42AF106-53BF-C9A4-D3BA-87FF3FF3792B}"/>
                  </a:ext>
                </a:extLst>
              </p:cNvPr>
              <p:cNvSpPr/>
              <p:nvPr/>
            </p:nvSpPr>
            <p:spPr>
              <a:xfrm>
                <a:off x="940225" y="2163981"/>
                <a:ext cx="2862893" cy="4062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2443BCDB-B3C6-D2A7-5FD6-825BFC34CAE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9897" y="2152474"/>
                    <a:ext cx="278141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TW" sz="2000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ɛ</m:t>
                            </m:r>
                          </m:e>
                          <m:sub>
                            <m:r>
                              <a:rPr lang="en-US" altLang="zh-TW" sz="20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sub>
                        </m:sSub>
                      </m:oMath>
                    </a14:m>
                    <a:r>
                      <a: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(eV)</a:t>
                    </a:r>
                    <a:r>
                      <a: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US" altLang="zh-TW" sz="20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r>
                      <a:rPr lang="en-US" altLang="zh-TW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-band center)</a:t>
                    </a:r>
                  </a:p>
                </p:txBody>
              </p:sp>
            </mc:Choice>
            <mc:Fallback xmlns="">
              <p:sp>
                <p:nvSpPr>
                  <p:cNvPr id="35" name="文字方塊 34">
                    <a:extLst>
                      <a:ext uri="{FF2B5EF4-FFF2-40B4-BE49-F238E27FC236}">
                        <a16:creationId xmlns:a16="http://schemas.microsoft.com/office/drawing/2014/main" id="{2443BCDB-B3C6-D2A7-5FD6-825BFC34C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897" y="2152474"/>
                    <a:ext cx="2781411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576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文字方塊 2"/>
          <p:cNvSpPr txBox="1"/>
          <p:nvPr/>
        </p:nvSpPr>
        <p:spPr>
          <a:xfrm>
            <a:off x="6059838" y="1330753"/>
            <a:ext cx="466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In order to determine the importance of the </a:t>
            </a:r>
            <a:r>
              <a:rPr lang="en-US" altLang="zh-TW" sz="2400" b="1" i="1" dirty="0">
                <a:latin typeface="Palatino Linotype" panose="02040502050505030304" pitchFamily="18" charset="0"/>
              </a:rPr>
              <a:t>d</a:t>
            </a:r>
            <a:r>
              <a:rPr lang="en-US" altLang="zh-TW" sz="2400" b="1" dirty="0">
                <a:latin typeface="Palatino Linotype" panose="02040502050505030304" pitchFamily="18" charset="0"/>
              </a:rPr>
              <a:t>-band center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555598" y="6020321"/>
            <a:ext cx="594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Palatino Linotype" panose="02040502050505030304" pitchFamily="18" charset="0"/>
              </a:rPr>
              <a:t>B. HAMMER</a:t>
            </a:r>
            <a:r>
              <a:rPr lang="zh-TW" altLang="en-US" dirty="0">
                <a:latin typeface="Palatino Linotype" panose="02040502050505030304" pitchFamily="18" charset="0"/>
              </a:rPr>
              <a:t> </a:t>
            </a:r>
            <a:r>
              <a:rPr lang="en-US" altLang="zh-TW" dirty="0">
                <a:latin typeface="Palatino Linotype" panose="02040502050505030304" pitchFamily="18" charset="0"/>
              </a:rPr>
              <a:t>and J. K. NØRSKOV. Theoretical Surface Science and Catalysis—Calculations and Concepts (2000)</a:t>
            </a:r>
            <a:endParaRPr lang="zh-TW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5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97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-band center</a:t>
            </a:r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82085" y="2087705"/>
            <a:ext cx="795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guest elements with higher d-band center </a:t>
            </a:r>
            <a:r>
              <a:rPr lang="en-US" altLang="zh-TW" sz="2400" b="1" dirty="0">
                <a:latin typeface="Palatino Linotype" panose="02040502050505030304" pitchFamily="18" charset="0"/>
              </a:rPr>
              <a:t>in SAAs (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Ti</a:t>
            </a:r>
            <a:r>
              <a:rPr lang="en-US" altLang="zh-TW" sz="2400" b="1" dirty="0">
                <a:latin typeface="Palatino Linotype" panose="02040502050505030304" pitchFamily="18" charset="0"/>
              </a:rPr>
              <a:t>, V, 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Zr</a:t>
            </a:r>
            <a:r>
              <a:rPr lang="en-US" altLang="zh-TW" sz="2400" b="1" dirty="0">
                <a:latin typeface="Palatino Linotype" panose="02040502050505030304" pitchFamily="18" charset="0"/>
              </a:rPr>
              <a:t>, 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Nb</a:t>
            </a:r>
            <a:r>
              <a:rPr lang="en-US" altLang="zh-TW" sz="2400" b="1" dirty="0">
                <a:latin typeface="Palatino Linotype" panose="02040502050505030304" pitchFamily="18" charset="0"/>
              </a:rPr>
              <a:t>, </a:t>
            </a:r>
            <a:r>
              <a:rPr lang="en-US" altLang="zh-TW" sz="2400" b="1" dirty="0" err="1">
                <a:latin typeface="Palatino Linotype" panose="02040502050505030304" pitchFamily="18" charset="0"/>
              </a:rPr>
              <a:t>Hf</a:t>
            </a:r>
            <a:r>
              <a:rPr lang="en-US" altLang="zh-TW" sz="2400" b="1" dirty="0">
                <a:latin typeface="Palatino Linotype" panose="02040502050505030304" pitchFamily="18" charset="0"/>
              </a:rPr>
              <a:t>, Ta) to be testing data.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1" y="1072042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082085" y="4575195"/>
            <a:ext cx="3093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Training data: 672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800" b="1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Testing data: 288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082084" y="3217937"/>
            <a:ext cx="795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guest</a:t>
            </a:r>
            <a:r>
              <a:rPr lang="en-US" altLang="zh-TW" sz="2400" b="1" dirty="0">
                <a:latin typeface="Palatino Linotype" panose="02040502050505030304" pitchFamily="18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elements with lower d-band center</a:t>
            </a:r>
            <a:r>
              <a:rPr lang="en-US" altLang="zh-TW" sz="2400" b="1" dirty="0">
                <a:latin typeface="Palatino Linotype" panose="02040502050505030304" pitchFamily="18" charset="0"/>
              </a:rPr>
              <a:t> in SAAs (</a:t>
            </a:r>
            <a:r>
              <a:rPr lang="es-ES" altLang="zh-TW" sz="2400" b="1" dirty="0">
                <a:latin typeface="Palatino Linotype" panose="02040502050505030304" pitchFamily="18" charset="0"/>
              </a:rPr>
              <a:t>Co, Ni, Rh, Pd, Ir, Pt</a:t>
            </a:r>
            <a:r>
              <a:rPr lang="en-US" altLang="zh-TW" sz="2400" b="1" dirty="0">
                <a:latin typeface="Palatino Linotype" panose="02040502050505030304" pitchFamily="18" charset="0"/>
              </a:rPr>
              <a:t>) to be testing data.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740" y="4276000"/>
            <a:ext cx="6060793" cy="2183165"/>
          </a:xfrm>
          <a:prstGeom prst="rect">
            <a:avLst/>
          </a:prstGeom>
        </p:spPr>
      </p:pic>
      <p:sp>
        <p:nvSpPr>
          <p:cNvPr id="26" name="圓角矩形 25"/>
          <p:cNvSpPr/>
          <p:nvPr/>
        </p:nvSpPr>
        <p:spPr>
          <a:xfrm>
            <a:off x="5252937" y="4162447"/>
            <a:ext cx="1614792" cy="238426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9081816" y="4154644"/>
            <a:ext cx="1566154" cy="238426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6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0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97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-band center 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ɛ</a:t>
            </a:r>
            <a:r>
              <a:rPr lang="zh-TW" altLang="en-US" sz="2800" b="1" baseline="-250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𝒅</a:t>
            </a:r>
            <a:endParaRPr lang="zh-TW" altLang="en-US" sz="2600" b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1" y="1072042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840593" y="1893151"/>
            <a:ext cx="4878512" cy="3495430"/>
            <a:chOff x="772500" y="1654655"/>
            <a:chExt cx="4878512" cy="349543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82" y="1654655"/>
              <a:ext cx="4849330" cy="3466246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3108045" y="4873086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320122" y="3248577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45233" y="3673875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4845233" y="3869236"/>
              <a:ext cx="184638" cy="641839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4981513" y="3820823"/>
              <a:ext cx="4659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093685" y="1893151"/>
            <a:ext cx="4883573" cy="3495430"/>
            <a:chOff x="6025592" y="1654655"/>
            <a:chExt cx="4883573" cy="349543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9835" y="1654655"/>
              <a:ext cx="4849330" cy="3469486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8361137" y="4873086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5573214" y="3248577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095790" y="3673975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10094927" y="3869336"/>
              <a:ext cx="184638" cy="641839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10231207" y="3814150"/>
              <a:ext cx="4659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Ag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Au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Cu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988377" y="5407810"/>
            <a:ext cx="337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Loss: 0.008672681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Accuracy: 0.07986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Correlation: 0.576008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433224" y="5359397"/>
            <a:ext cx="337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Loss: 0.021839406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Accuracy: 0.04861</a:t>
            </a:r>
          </a:p>
          <a:p>
            <a:r>
              <a:rPr lang="en-US" altLang="zh-TW" sz="2400" dirty="0">
                <a:latin typeface="Palatino Linotype" panose="02040502050505030304" pitchFamily="18" charset="0"/>
              </a:rPr>
              <a:t>Correlation: 0.176401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6B6276-3808-45BC-A422-DD87D156EE81}"/>
              </a:ext>
            </a:extLst>
          </p:cNvPr>
          <p:cNvSpPr/>
          <p:nvPr/>
        </p:nvSpPr>
        <p:spPr>
          <a:xfrm>
            <a:off x="7630643" y="1867207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C2638BC-7476-4625-867A-87EF6FE3B7EA}"/>
              </a:ext>
            </a:extLst>
          </p:cNvPr>
          <p:cNvSpPr/>
          <p:nvPr/>
        </p:nvSpPr>
        <p:spPr>
          <a:xfrm>
            <a:off x="2376292" y="1863967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5102333-25F8-4622-8CE9-F9BA33826D32}"/>
              </a:ext>
            </a:extLst>
          </p:cNvPr>
          <p:cNvSpPr txBox="1"/>
          <p:nvPr/>
        </p:nvSpPr>
        <p:spPr>
          <a:xfrm>
            <a:off x="1214742" y="1552936"/>
            <a:ext cx="450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Palatino Linotype" panose="02040502050505030304" pitchFamily="18" charset="0"/>
              </a:rPr>
              <a:t>Using higher ɛ</a:t>
            </a:r>
            <a:r>
              <a:rPr lang="zh-TW" altLang="en-US" sz="2400" b="1" baseline="-25000" dirty="0">
                <a:latin typeface="Palatino Linotype" panose="02040502050505030304" pitchFamily="18" charset="0"/>
              </a:rPr>
              <a:t>𝒅</a:t>
            </a:r>
            <a:r>
              <a:rPr lang="en-US" altLang="zh-TW" sz="2400" b="1" dirty="0">
                <a:latin typeface="Palatino Linotype" panose="02040502050505030304" pitchFamily="18" charset="0"/>
              </a:rPr>
              <a:t> to be testing 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5102333-25F8-4622-8CE9-F9BA33826D32}"/>
              </a:ext>
            </a:extLst>
          </p:cNvPr>
          <p:cNvSpPr txBox="1"/>
          <p:nvPr/>
        </p:nvSpPr>
        <p:spPr>
          <a:xfrm>
            <a:off x="6772132" y="1550382"/>
            <a:ext cx="409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lower ɛ</a:t>
            </a:r>
            <a:r>
              <a:rPr lang="zh-TW" altLang="en-US" sz="2400" b="1" baseline="-25000" dirty="0">
                <a:latin typeface="Palatino Linotype" panose="02040502050505030304" pitchFamily="18" charset="0"/>
              </a:rPr>
              <a:t>𝒅</a:t>
            </a:r>
            <a:r>
              <a:rPr lang="en-US" altLang="zh-TW" sz="2400" b="1" dirty="0">
                <a:latin typeface="Palatino Linotype" panose="02040502050505030304" pitchFamily="18" charset="0"/>
              </a:rPr>
              <a:t> to be testing 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2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032440" y="287178"/>
              <a:ext cx="43524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Results &amp; discussion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310" y="460812"/>
            <a:ext cx="3117037" cy="9805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97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TW" sz="26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-band center 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ɛ</a:t>
            </a:r>
            <a:r>
              <a:rPr lang="zh-TW" altLang="en-US" sz="2800" b="1" baseline="-250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𝒅</a:t>
            </a:r>
            <a:endParaRPr lang="zh-TW" altLang="en-US" sz="2600" b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E7ECF4-C4DD-4809-8524-0D975824FC28}"/>
              </a:ext>
            </a:extLst>
          </p:cNvPr>
          <p:cNvSpPr txBox="1"/>
          <p:nvPr/>
        </p:nvSpPr>
        <p:spPr>
          <a:xfrm>
            <a:off x="5366231" y="1072042"/>
            <a:ext cx="138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TW" sz="2400" b="1" dirty="0" err="1">
                <a:latin typeface="Palatino Linotype" panose="02040502050505030304" pitchFamily="18" charset="0"/>
              </a:rPr>
              <a:t>EEGNet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40593" y="1893149"/>
            <a:ext cx="5560676" cy="3495432"/>
            <a:chOff x="840593" y="1893149"/>
            <a:chExt cx="5560676" cy="349543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5" y="1893149"/>
              <a:ext cx="4840518" cy="3471311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3176138" y="5111582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388215" y="3487073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 rot="16200000">
              <a:off x="5670491" y="3487073"/>
              <a:ext cx="1183155" cy="27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Prediction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917206" y="3941656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1593637" y="2252592"/>
              <a:ext cx="184638" cy="641839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1800485" y="2204179"/>
              <a:ext cx="1543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N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CO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H, O, N, CO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137656" y="1893149"/>
            <a:ext cx="4851595" cy="3495432"/>
            <a:chOff x="6137656" y="1893149"/>
            <a:chExt cx="4851595" cy="3495432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7656" y="1893149"/>
              <a:ext cx="4851595" cy="3469488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CBCBCA-F4C9-4079-B776-E4DADE46335A}"/>
                </a:ext>
              </a:extLst>
            </p:cNvPr>
            <p:cNvSpPr txBox="1"/>
            <p:nvPr/>
          </p:nvSpPr>
          <p:spPr>
            <a:xfrm>
              <a:off x="8458414" y="5111582"/>
              <a:ext cx="7776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Arial" panose="020B0604020202020204" pitchFamily="34" charset="0"/>
                  <a:cs typeface="Arial" panose="020B0604020202020204" pitchFamily="34" charset="0"/>
                </a:rPr>
                <a:t>DFT (eV)</a:t>
              </a:r>
              <a:endParaRPr lang="zh-TW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173744" y="3926389"/>
              <a:ext cx="650631" cy="923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4"/>
            <a:srcRect l="86728" t="65476" r="9274" b="15053"/>
            <a:stretch/>
          </p:blipFill>
          <p:spPr>
            <a:xfrm>
              <a:off x="6867611" y="2281548"/>
              <a:ext cx="184638" cy="641839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7074459" y="2233135"/>
              <a:ext cx="15431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N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, CO</a:t>
              </a:r>
              <a:r>
                <a:rPr lang="en-US" altLang="zh-TW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H, O, N, CO</a:t>
              </a:r>
            </a:p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Others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1567129" y="5359397"/>
            <a:ext cx="9853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b="1" dirty="0">
                <a:latin typeface="Palatino Linotype" panose="02040502050505030304" pitchFamily="18" charset="0"/>
              </a:rPr>
              <a:t>Predict the </a:t>
            </a:r>
            <a:r>
              <a:rPr lang="en-US" altLang="zh-TW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dissociative adsorption</a:t>
            </a:r>
            <a:r>
              <a:rPr lang="en-US" altLang="zh-TW" sz="2400" b="1" dirty="0">
                <a:latin typeface="Palatino Linotype" panose="02040502050505030304" pitchFamily="18" charset="0"/>
              </a:rPr>
              <a:t> on the guest elements SAAs with high </a:t>
            </a:r>
            <a:r>
              <a:rPr lang="en-US" altLang="zh-TW" sz="2400" b="1" i="1" dirty="0">
                <a:latin typeface="Palatino Linotype" panose="02040502050505030304" pitchFamily="18" charset="0"/>
              </a:rPr>
              <a:t>d</a:t>
            </a:r>
            <a:r>
              <a:rPr lang="en-US" altLang="zh-TW" sz="2400" b="1" dirty="0">
                <a:latin typeface="Palatino Linotype" panose="02040502050505030304" pitchFamily="18" charset="0"/>
              </a:rPr>
              <a:t>-band center which is similar to the pure metal surface.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TW" sz="8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Palatino Linotype" panose="02040502050505030304" pitchFamily="18" charset="0"/>
              </a:rPr>
              <a:t>The weak chemisorption occurs on the guest elements with lower ɛ</a:t>
            </a:r>
            <a:r>
              <a:rPr lang="zh-TW" altLang="en-US" sz="2400" baseline="-25000" dirty="0">
                <a:latin typeface="Palatino Linotype" panose="02040502050505030304" pitchFamily="18" charset="0"/>
              </a:rPr>
              <a:t>𝒅</a:t>
            </a:r>
            <a:r>
              <a:rPr lang="en-US" altLang="zh-TW" sz="2400" dirty="0">
                <a:latin typeface="Palatino Linotype" panose="02040502050505030304" pitchFamily="18" charset="0"/>
              </a:rPr>
              <a:t>.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082BED6-A59F-49F5-9426-A19324AD2467}"/>
              </a:ext>
            </a:extLst>
          </p:cNvPr>
          <p:cNvSpPr/>
          <p:nvPr/>
        </p:nvSpPr>
        <p:spPr>
          <a:xfrm>
            <a:off x="7630643" y="1867207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7D33C5-618E-48CB-9A7D-C7E48DAB3036}"/>
              </a:ext>
            </a:extLst>
          </p:cNvPr>
          <p:cNvSpPr/>
          <p:nvPr/>
        </p:nvSpPr>
        <p:spPr>
          <a:xfrm>
            <a:off x="2436469" y="1863980"/>
            <a:ext cx="2221653" cy="276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889CB8-6A62-4AFE-A577-CBA40F32389E}"/>
              </a:ext>
            </a:extLst>
          </p:cNvPr>
          <p:cNvSpPr txBox="1"/>
          <p:nvPr/>
        </p:nvSpPr>
        <p:spPr>
          <a:xfrm>
            <a:off x="1214742" y="1552936"/>
            <a:ext cx="450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TW" sz="2400" b="1" dirty="0">
                <a:latin typeface="Palatino Linotype" panose="02040502050505030304" pitchFamily="18" charset="0"/>
              </a:rPr>
              <a:t>Using higher ɛ</a:t>
            </a:r>
            <a:r>
              <a:rPr lang="zh-TW" altLang="en-US" sz="2400" b="1" baseline="-25000" dirty="0">
                <a:latin typeface="Palatino Linotype" panose="02040502050505030304" pitchFamily="18" charset="0"/>
              </a:rPr>
              <a:t>𝒅</a:t>
            </a:r>
            <a:r>
              <a:rPr lang="en-US" altLang="zh-TW" sz="2400" b="1" dirty="0">
                <a:latin typeface="Palatino Linotype" panose="02040502050505030304" pitchFamily="18" charset="0"/>
              </a:rPr>
              <a:t> to be testing 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9F332F1-0A4B-4A1E-9D6E-011BB27E74CF}"/>
              </a:ext>
            </a:extLst>
          </p:cNvPr>
          <p:cNvSpPr txBox="1"/>
          <p:nvPr/>
        </p:nvSpPr>
        <p:spPr>
          <a:xfrm>
            <a:off x="6772132" y="1550382"/>
            <a:ext cx="409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Using lower ɛ</a:t>
            </a:r>
            <a:r>
              <a:rPr lang="zh-TW" altLang="en-US" sz="2400" b="1" baseline="-25000" dirty="0">
                <a:latin typeface="Palatino Linotype" panose="02040502050505030304" pitchFamily="18" charset="0"/>
              </a:rPr>
              <a:t>𝒅</a:t>
            </a:r>
            <a:r>
              <a:rPr lang="en-US" altLang="zh-TW" sz="2400" b="1" dirty="0">
                <a:latin typeface="Palatino Linotype" panose="02040502050505030304" pitchFamily="18" charset="0"/>
              </a:rPr>
              <a:t> to be testing 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8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81120" y="416560"/>
            <a:ext cx="414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>
                <a:solidFill>
                  <a:srgbClr val="697A55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Outline</a:t>
            </a:r>
            <a:endParaRPr lang="zh-TW" altLang="en-US" sz="4800" b="1" dirty="0">
              <a:solidFill>
                <a:srgbClr val="697A55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90239" y="1089164"/>
            <a:ext cx="6843974" cy="575542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</a:t>
            </a:r>
          </a:p>
          <a:p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Training set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Feature engineering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Model</a:t>
            </a:r>
          </a:p>
          <a:p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Results &amp; discussion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Conclusion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400" dirty="0">
              <a:solidFill>
                <a:srgbClr val="8C5B28"/>
              </a:solidFill>
              <a:latin typeface="Palatino Linotype" panose="0204050205050503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3200" dirty="0">
                <a:solidFill>
                  <a:srgbClr val="8C5B28"/>
                </a:solidFill>
                <a:latin typeface="Palatino Linotype" panose="0204050205050503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Job arrangement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105728" y="864715"/>
            <a:ext cx="4320000" cy="1"/>
          </a:xfrm>
          <a:prstGeom prst="line">
            <a:avLst/>
          </a:prstGeom>
          <a:ln w="25400">
            <a:solidFill>
              <a:srgbClr val="697A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674429" y="864716"/>
            <a:ext cx="4519569" cy="6141"/>
          </a:xfrm>
          <a:prstGeom prst="line">
            <a:avLst/>
          </a:prstGeom>
          <a:ln w="25400">
            <a:solidFill>
              <a:srgbClr val="697A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F75150-80D4-42C6-ADFA-80828FAD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017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888415" y="287178"/>
              <a:ext cx="23903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Conclusion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177016" y="1490419"/>
            <a:ext cx="105387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TW" sz="3200" dirty="0">
                <a:latin typeface="Palatino Linotype" panose="02040502050505030304" pitchFamily="18" charset="0"/>
              </a:rPr>
              <a:t>The </a:t>
            </a:r>
            <a:r>
              <a:rPr lang="en-US" altLang="zh-TW" sz="3200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EEGNet</a:t>
            </a:r>
            <a:r>
              <a:rPr lang="en-US" altLang="zh-TW" sz="3200" dirty="0">
                <a:latin typeface="Palatino Linotype" panose="02040502050505030304" pitchFamily="18" charset="0"/>
              </a:rPr>
              <a:t> model is suitable for training the case with less data compared to the </a:t>
            </a:r>
            <a:r>
              <a:rPr lang="en-US" altLang="zh-TW" sz="3200" dirty="0" err="1">
                <a:latin typeface="Palatino Linotype" panose="02040502050505030304" pitchFamily="18" charset="0"/>
              </a:rPr>
              <a:t>DeepConvNet</a:t>
            </a:r>
            <a:r>
              <a:rPr lang="en-US" altLang="zh-TW" sz="3200" dirty="0">
                <a:latin typeface="Palatino Linotype" panose="02040502050505030304" pitchFamily="18" charset="0"/>
              </a:rPr>
              <a:t> model.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1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TW" sz="3200" dirty="0">
                <a:latin typeface="Palatino Linotype" panose="02040502050505030304" pitchFamily="18" charset="0"/>
              </a:rPr>
              <a:t>Using DOS to predict the adsorption energies of SAAs.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1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TW" sz="3200" dirty="0">
                <a:latin typeface="Palatino Linotype" panose="02040502050505030304" pitchFamily="18" charset="0"/>
              </a:rPr>
              <a:t>Maybe predict another catalysis reaction.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1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TW" sz="3200" dirty="0">
                <a:latin typeface="Palatino Linotype" panose="02040502050505030304" pitchFamily="18" charset="0"/>
              </a:rPr>
              <a:t>Determining the important factor to influence the predictions.</a:t>
            </a:r>
          </a:p>
          <a:p>
            <a:pPr marL="171450" indent="-171450">
              <a:buFont typeface="Wingdings" panose="05000000000000000000" pitchFamily="2" charset="2"/>
              <a:buChar char="p"/>
            </a:pPr>
            <a:endParaRPr lang="en-US" altLang="zh-TW" sz="1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TW" sz="32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TW" sz="32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-band center &gt; adsorbates &gt; host elements</a:t>
            </a:r>
          </a:p>
        </p:txBody>
      </p:sp>
    </p:spTree>
    <p:extLst>
      <p:ext uri="{BB962C8B-B14F-4D97-AF65-F5344CB8AC3E}">
        <p14:creationId xmlns:p14="http://schemas.microsoft.com/office/powerpoint/2010/main" val="353414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87119" y="304762"/>
            <a:ext cx="5145437" cy="646331"/>
            <a:chOff x="4510896" y="287178"/>
            <a:chExt cx="5145437" cy="646331"/>
          </a:xfrm>
        </p:grpSpPr>
        <p:sp>
          <p:nvSpPr>
            <p:cNvPr id="5" name="矩形 4"/>
            <p:cNvSpPr/>
            <p:nvPr/>
          </p:nvSpPr>
          <p:spPr>
            <a:xfrm>
              <a:off x="5328261" y="287178"/>
              <a:ext cx="35830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Job arrangement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510896" y="933509"/>
              <a:ext cx="5145437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484CEB-0BDF-4756-9BFE-E158FA0916C8}"/>
              </a:ext>
            </a:extLst>
          </p:cNvPr>
          <p:cNvSpPr txBox="1"/>
          <p:nvPr/>
        </p:nvSpPr>
        <p:spPr>
          <a:xfrm>
            <a:off x="1358016" y="1975123"/>
            <a:ext cx="10457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高睿成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主導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final project/data generation/ppt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書面報告製作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陳冠儒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main code/ppt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書面報告製作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蔡沂華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post-process/ppt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製作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/ppt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講解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書面報告製作</a:t>
            </a:r>
            <a:endParaRPr lang="en-US" altLang="zh-TW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1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0511E36-550B-4AFA-AEDD-5943CCE4181D}"/>
              </a:ext>
            </a:extLst>
          </p:cNvPr>
          <p:cNvGrpSpPr/>
          <p:nvPr/>
        </p:nvGrpSpPr>
        <p:grpSpPr>
          <a:xfrm>
            <a:off x="630547" y="3497138"/>
            <a:ext cx="4247188" cy="2859212"/>
            <a:chOff x="3706861" y="3612869"/>
            <a:chExt cx="4687516" cy="310860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8AD1A85-3909-4633-B5E1-AA6B0833940C}"/>
                </a:ext>
              </a:extLst>
            </p:cNvPr>
            <p:cNvGrpSpPr/>
            <p:nvPr/>
          </p:nvGrpSpPr>
          <p:grpSpPr>
            <a:xfrm>
              <a:off x="4229730" y="3612869"/>
              <a:ext cx="4164647" cy="3108606"/>
              <a:chOff x="4147180" y="3366841"/>
              <a:chExt cx="4247197" cy="3354634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EA648F55-45AE-47FD-88CF-B2BFA789A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180" y="3366841"/>
                <a:ext cx="4247197" cy="3354634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893373C-98B1-4F46-85CD-9CAE403FED6D}"/>
                  </a:ext>
                </a:extLst>
              </p:cNvPr>
              <p:cNvSpPr/>
              <p:nvPr/>
            </p:nvSpPr>
            <p:spPr>
              <a:xfrm>
                <a:off x="4242816" y="3397425"/>
                <a:ext cx="426720" cy="2175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B4A9D04-F7F0-4268-AC32-696A16DD6256}"/>
                </a:ext>
              </a:extLst>
            </p:cNvPr>
            <p:cNvSpPr txBox="1"/>
            <p:nvPr/>
          </p:nvSpPr>
          <p:spPr>
            <a:xfrm>
              <a:off x="3706861" y="4148736"/>
              <a:ext cx="1339587" cy="50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Palatino Linotype" panose="02040502050505030304" pitchFamily="18" charset="0"/>
                </a:rPr>
                <a:t>CO</a:t>
              </a:r>
              <a:r>
                <a:rPr lang="en-US" altLang="zh-TW" sz="2400" b="1" baseline="-25000" dirty="0">
                  <a:latin typeface="Palatino Linotype" panose="02040502050505030304" pitchFamily="18" charset="0"/>
                </a:rPr>
                <a:t>2</a:t>
              </a:r>
              <a:r>
                <a:rPr lang="en-US" altLang="zh-TW" sz="2400" b="1" dirty="0">
                  <a:latin typeface="Palatino Linotype" panose="02040502050505030304" pitchFamily="18" charset="0"/>
                </a:rPr>
                <a:t>RR</a:t>
              </a:r>
              <a:endParaRPr lang="zh-TW" altLang="en-US" sz="2400" b="1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6898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Introduction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129C20-4263-48C9-ACA7-75B81B8E3840}"/>
              </a:ext>
            </a:extLst>
          </p:cNvPr>
          <p:cNvSpPr txBox="1"/>
          <p:nvPr/>
        </p:nvSpPr>
        <p:spPr>
          <a:xfrm>
            <a:off x="918637" y="1122717"/>
            <a:ext cx="103547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Surface catalysis reaction highly depends on the adsorption energy.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density of states (DOS)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of the catalysts and adsorbates contribute the adsorption energy</a:t>
            </a:r>
            <a:r>
              <a:rPr lang="zh-TW" alt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(E</a:t>
            </a:r>
            <a:r>
              <a:rPr lang="en-US" altLang="zh-TW" sz="2400" b="1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ads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Using machine learning to predict the </a:t>
            </a:r>
            <a:r>
              <a:rPr lang="en-US" altLang="zh-TW" sz="2400" b="1" dirty="0">
                <a:solidFill>
                  <a:srgbClr val="F5B094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adsorption energy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of the reactants and intermediates through DOS plots. </a:t>
            </a:r>
          </a:p>
        </p:txBody>
      </p:sp>
      <p:sp>
        <p:nvSpPr>
          <p:cNvPr id="11" name="投影片編號版面配置區 6">
            <a:extLst>
              <a:ext uri="{FF2B5EF4-FFF2-40B4-BE49-F238E27FC236}">
                <a16:creationId xmlns:a16="http://schemas.microsoft.com/office/drawing/2014/main" id="{25294F57-FB7F-48E5-AD2B-80AF6E416D3D}"/>
              </a:ext>
            </a:extLst>
          </p:cNvPr>
          <p:cNvSpPr txBox="1">
            <a:spLocks/>
          </p:cNvSpPr>
          <p:nvPr/>
        </p:nvSpPr>
        <p:spPr>
          <a:xfrm>
            <a:off x="11190514" y="6356350"/>
            <a:ext cx="62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86823B-40A2-44CA-A9A4-4CEF1C410F2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200C98-A434-4DD9-A84E-3066CF2718A3}"/>
              </a:ext>
            </a:extLst>
          </p:cNvPr>
          <p:cNvSpPr txBox="1"/>
          <p:nvPr/>
        </p:nvSpPr>
        <p:spPr>
          <a:xfrm>
            <a:off x="665831" y="6340539"/>
            <a:ext cx="48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ACS Appl. Energy Mater.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4, 14043−14058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293F56-4588-4424-99B2-60195A3E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50EEB3E-272B-4729-999D-1010697B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549" y="3497138"/>
            <a:ext cx="4301436" cy="273927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B8734C-7066-4F30-8CEF-8864AEE8FE9E}"/>
              </a:ext>
            </a:extLst>
          </p:cNvPr>
          <p:cNvSpPr txBox="1"/>
          <p:nvPr/>
        </p:nvSpPr>
        <p:spPr>
          <a:xfrm>
            <a:off x="5524589" y="6340539"/>
            <a:ext cx="42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J. Am. Chem. Soc.</a:t>
            </a:r>
            <a:r>
              <a:rPr lang="en-US" altLang="zh-TW" dirty="0">
                <a:latin typeface="Palatino Linotype" panose="02040502050505030304" pitchFamily="18" charset="0"/>
              </a:rPr>
              <a:t>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143, 11897−11902</a:t>
            </a:r>
            <a:endParaRPr lang="zh-TW" alt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向下箭號 4">
            <a:extLst>
              <a:ext uri="{FF2B5EF4-FFF2-40B4-BE49-F238E27FC236}">
                <a16:creationId xmlns:a16="http://schemas.microsoft.com/office/drawing/2014/main" id="{F5074675-5067-4F12-AE59-8517753BBDD1}"/>
              </a:ext>
            </a:extLst>
          </p:cNvPr>
          <p:cNvSpPr/>
          <p:nvPr/>
        </p:nvSpPr>
        <p:spPr>
          <a:xfrm rot="16200000">
            <a:off x="9914175" y="4372977"/>
            <a:ext cx="406937" cy="902514"/>
          </a:xfrm>
          <a:prstGeom prst="downArrow">
            <a:avLst/>
          </a:prstGeom>
          <a:solidFill>
            <a:srgbClr val="F88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B710AC-8E9F-4685-A29C-459B160A5882}"/>
              </a:ext>
            </a:extLst>
          </p:cNvPr>
          <p:cNvSpPr txBox="1"/>
          <p:nvPr/>
        </p:nvSpPr>
        <p:spPr>
          <a:xfrm>
            <a:off x="10636442" y="4531846"/>
            <a:ext cx="902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dirty="0">
                <a:latin typeface="Palatino Linotype" panose="02040502050505030304" pitchFamily="18" charset="0"/>
              </a:rPr>
              <a:t>E</a:t>
            </a:r>
            <a:r>
              <a:rPr lang="en-US" altLang="zh-TW" sz="3200" b="1" i="1" baseline="-25000" dirty="0">
                <a:latin typeface="Palatino Linotype" panose="02040502050505030304" pitchFamily="18" charset="0"/>
              </a:rPr>
              <a:t>ads</a:t>
            </a:r>
            <a:endParaRPr lang="zh-TW" altLang="en-US" sz="3200" b="1" i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4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6898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Introduction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投影片編號版面配置區 6">
            <a:extLst>
              <a:ext uri="{FF2B5EF4-FFF2-40B4-BE49-F238E27FC236}">
                <a16:creationId xmlns:a16="http://schemas.microsoft.com/office/drawing/2014/main" id="{25294F57-FB7F-48E5-AD2B-80AF6E416D3D}"/>
              </a:ext>
            </a:extLst>
          </p:cNvPr>
          <p:cNvSpPr txBox="1">
            <a:spLocks/>
          </p:cNvSpPr>
          <p:nvPr/>
        </p:nvSpPr>
        <p:spPr>
          <a:xfrm>
            <a:off x="11190514" y="6356350"/>
            <a:ext cx="624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86823B-40A2-44CA-A9A4-4CEF1C410F2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293F56-4588-4424-99B2-60195A3E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F3B7AF-3931-4D71-9313-F1C7373EE5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27715"/>
          <a:stretch/>
        </p:blipFill>
        <p:spPr>
          <a:xfrm>
            <a:off x="681510" y="1638031"/>
            <a:ext cx="2078814" cy="24147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805409-2BD0-4EB3-BDC1-1FF0B33BD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r="29769"/>
          <a:stretch/>
        </p:blipFill>
        <p:spPr>
          <a:xfrm>
            <a:off x="4812670" y="2562726"/>
            <a:ext cx="3217691" cy="380702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2079C8-8C06-4964-B543-D5FACB0A395A}"/>
              </a:ext>
            </a:extLst>
          </p:cNvPr>
          <p:cNvSpPr txBox="1"/>
          <p:nvPr/>
        </p:nvSpPr>
        <p:spPr>
          <a:xfrm>
            <a:off x="386048" y="1141164"/>
            <a:ext cx="348711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Single atom alloy (SAA)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571452-025E-4FC6-9897-93741AEF1A3B}"/>
              </a:ext>
            </a:extLst>
          </p:cNvPr>
          <p:cNvSpPr txBox="1"/>
          <p:nvPr/>
        </p:nvSpPr>
        <p:spPr>
          <a:xfrm>
            <a:off x="1413875" y="4088009"/>
            <a:ext cx="143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Ag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35</a:t>
            </a:r>
            <a:r>
              <a:rPr lang="en-US" altLang="zh-TW" sz="2400" b="1" dirty="0">
                <a:latin typeface="Palatino Linotype" panose="02040502050505030304" pitchFamily="18" charset="0"/>
              </a:rPr>
              <a:t>Nb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1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2306E5-0259-44B5-96E4-DA918020634B}"/>
              </a:ext>
            </a:extLst>
          </p:cNvPr>
          <p:cNvSpPr txBox="1"/>
          <p:nvPr/>
        </p:nvSpPr>
        <p:spPr>
          <a:xfrm>
            <a:off x="4040194" y="1056927"/>
            <a:ext cx="790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Bimetallic systems (dilute solution)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mixing between constituent metal wave functions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 and narrow </a:t>
            </a:r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-band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83BDD6-2999-4579-8124-B9638E3D773A}"/>
              </a:ext>
            </a:extLst>
          </p:cNvPr>
          <p:cNvGrpSpPr/>
          <p:nvPr/>
        </p:nvGrpSpPr>
        <p:grpSpPr>
          <a:xfrm>
            <a:off x="3559990" y="2989063"/>
            <a:ext cx="2177113" cy="571188"/>
            <a:chOff x="3559990" y="2989063"/>
            <a:chExt cx="2177113" cy="57118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889957C-9EA8-48CA-8E42-F509350CA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573851">
              <a:off x="3559990" y="3068002"/>
              <a:ext cx="960408" cy="246088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0657729-3B37-4CAF-9AE9-4FED26BB1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9693">
              <a:off x="5077026" y="2989063"/>
              <a:ext cx="660077" cy="16913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D1156A0-D839-409C-AA4B-B77106B7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9294" y="3461287"/>
              <a:ext cx="386227" cy="98964"/>
            </a:xfrm>
            <a:prstGeom prst="rect">
              <a:avLst/>
            </a:prstGeom>
          </p:spPr>
        </p:pic>
      </p:grpSp>
      <p:sp>
        <p:nvSpPr>
          <p:cNvPr id="30" name="箭號: 彎曲 29">
            <a:extLst>
              <a:ext uri="{FF2B5EF4-FFF2-40B4-BE49-F238E27FC236}">
                <a16:creationId xmlns:a16="http://schemas.microsoft.com/office/drawing/2014/main" id="{7D580884-73B8-41AB-8D07-E2ADBD1D7385}"/>
              </a:ext>
            </a:extLst>
          </p:cNvPr>
          <p:cNvSpPr/>
          <p:nvPr/>
        </p:nvSpPr>
        <p:spPr>
          <a:xfrm flipV="1">
            <a:off x="3345856" y="3793757"/>
            <a:ext cx="2355380" cy="885199"/>
          </a:xfrm>
          <a:prstGeom prst="bentArrow">
            <a:avLst>
              <a:gd name="adj1" fmla="val 25000"/>
              <a:gd name="adj2" fmla="val 25447"/>
              <a:gd name="adj3" fmla="val 25000"/>
              <a:gd name="adj4" fmla="val 43750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D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F3CC05D-ECB3-4121-AD51-958C48975A47}"/>
              </a:ext>
            </a:extLst>
          </p:cNvPr>
          <p:cNvSpPr txBox="1"/>
          <p:nvPr/>
        </p:nvSpPr>
        <p:spPr>
          <a:xfrm>
            <a:off x="3274767" y="4593636"/>
            <a:ext cx="2426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Gas adsorption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BF8E5DD-D25E-445A-94DB-6BD0614C08FF}"/>
              </a:ext>
            </a:extLst>
          </p:cNvPr>
          <p:cNvGrpSpPr/>
          <p:nvPr/>
        </p:nvGrpSpPr>
        <p:grpSpPr>
          <a:xfrm>
            <a:off x="8123478" y="4052807"/>
            <a:ext cx="3898782" cy="1804537"/>
            <a:chOff x="8131098" y="4170059"/>
            <a:chExt cx="3898782" cy="1804537"/>
          </a:xfrm>
        </p:grpSpPr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75A18900-2FE1-4C7F-B6AC-A329626017BE}"/>
                </a:ext>
              </a:extLst>
            </p:cNvPr>
            <p:cNvSpPr/>
            <p:nvPr/>
          </p:nvSpPr>
          <p:spPr>
            <a:xfrm>
              <a:off x="8131098" y="4170059"/>
              <a:ext cx="3898782" cy="180453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BA1EF55-0A58-41DF-AC4E-C88FAF5B6B86}"/>
                </a:ext>
              </a:extLst>
            </p:cNvPr>
            <p:cNvSpPr txBox="1"/>
            <p:nvPr/>
          </p:nvSpPr>
          <p:spPr>
            <a:xfrm>
              <a:off x="8131098" y="4224303"/>
              <a:ext cx="381881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AutoNum type="arabicPeriod"/>
              </a:pP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 E</a:t>
              </a:r>
              <a:r>
                <a:rPr lang="en-US" altLang="zh-TW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ads</a:t>
              </a:r>
            </a:p>
            <a:p>
              <a:pPr marL="457200" indent="-457200" algn="just">
                <a:buAutoNum type="arabicPeriod"/>
              </a:pPr>
              <a:endParaRPr lang="en-US" altLang="zh-TW" sz="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 algn="just">
                <a:buAutoNum type="arabicPeriod"/>
              </a:pP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interaction between </a:t>
              </a:r>
              <a:r>
                <a:rPr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-band and adsorbate</a:t>
              </a:r>
              <a:r>
                <a:rPr lang="zh-TW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level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1948DF-0A6B-41F0-854F-317C0A6CC0EE}"/>
              </a:ext>
            </a:extLst>
          </p:cNvPr>
          <p:cNvSpPr txBox="1"/>
          <p:nvPr/>
        </p:nvSpPr>
        <p:spPr>
          <a:xfrm>
            <a:off x="5014149" y="6308079"/>
            <a:ext cx="412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CO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2</a:t>
            </a:r>
            <a:r>
              <a:rPr lang="en-US" altLang="zh-TW" sz="2400" b="1" dirty="0">
                <a:latin typeface="Palatino Linotype" panose="02040502050505030304" pitchFamily="18" charset="0"/>
              </a:rPr>
              <a:t> adsorption on Ag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35</a:t>
            </a:r>
            <a:r>
              <a:rPr lang="en-US" altLang="zh-TW" sz="2400" b="1" dirty="0">
                <a:latin typeface="Palatino Linotype" panose="02040502050505030304" pitchFamily="18" charset="0"/>
              </a:rPr>
              <a:t>Nb</a:t>
            </a:r>
            <a:r>
              <a:rPr lang="en-US" altLang="zh-TW" sz="2400" b="1" baseline="-25000" dirty="0">
                <a:latin typeface="Palatino Linotype" panose="02040502050505030304" pitchFamily="18" charset="0"/>
              </a:rPr>
              <a:t>1</a:t>
            </a:r>
            <a:endParaRPr lang="zh-TW" altLang="en-US" sz="2400" b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0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92600" y="277614"/>
            <a:ext cx="3606800" cy="655895"/>
            <a:chOff x="4292600" y="277614"/>
            <a:chExt cx="3606800" cy="655895"/>
          </a:xfrm>
        </p:grpSpPr>
        <p:sp>
          <p:nvSpPr>
            <p:cNvPr id="5" name="矩形 4"/>
            <p:cNvSpPr/>
            <p:nvPr/>
          </p:nvSpPr>
          <p:spPr>
            <a:xfrm>
              <a:off x="4803531" y="277614"/>
              <a:ext cx="25485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Training set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92600" y="933509"/>
              <a:ext cx="3606800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930CC3-C50F-4297-891B-F87B7A6D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514" y="6356350"/>
            <a:ext cx="624840" cy="365125"/>
          </a:xfrm>
        </p:spPr>
        <p:txBody>
          <a:bodyPr/>
          <a:lstStyle/>
          <a:p>
            <a:fld id="{F486823B-40A2-44CA-A9A4-4CEF1C410F2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ABA3FD5-E51F-4E01-8CC5-24A6C66540DC}"/>
              </a:ext>
            </a:extLst>
          </p:cNvPr>
          <p:cNvSpPr txBox="1"/>
          <p:nvPr/>
        </p:nvSpPr>
        <p:spPr>
          <a:xfrm>
            <a:off x="2180922" y="1145964"/>
            <a:ext cx="78301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Density functional theory (DFT) calculation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4 atomic layers </a:t>
            </a:r>
            <a:r>
              <a:rPr lang="en-US" altLang="zh-TW" sz="2400" b="1" dirty="0" err="1">
                <a:latin typeface="Palatino Linotype" panose="02040502050505030304" pitchFamily="18" charset="0"/>
                <a:cs typeface="Times New Roman" panose="02020603050405020304" pitchFamily="18" charset="0"/>
              </a:rPr>
              <a:t>fcc</a:t>
            </a: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(111) surface model</a:t>
            </a:r>
          </a:p>
          <a:p>
            <a:pPr marL="457200" indent="-457200" algn="just">
              <a:buAutoNum type="arabicPeriod"/>
            </a:pPr>
            <a:endParaRPr lang="en-US" altLang="zh-TW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altLang="zh-TW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 host elements + 20 guest elements + 16 adsorbates</a:t>
            </a:r>
          </a:p>
        </p:txBody>
      </p:sp>
      <p:sp>
        <p:nvSpPr>
          <p:cNvPr id="17" name="向下箭號 4">
            <a:extLst>
              <a:ext uri="{FF2B5EF4-FFF2-40B4-BE49-F238E27FC236}">
                <a16:creationId xmlns:a16="http://schemas.microsoft.com/office/drawing/2014/main" id="{DB18151A-DFDB-4F0B-AA68-FA1D0AB8EC33}"/>
              </a:ext>
            </a:extLst>
          </p:cNvPr>
          <p:cNvSpPr/>
          <p:nvPr/>
        </p:nvSpPr>
        <p:spPr>
          <a:xfrm rot="16200000">
            <a:off x="3781402" y="2424016"/>
            <a:ext cx="406937" cy="902514"/>
          </a:xfrm>
          <a:prstGeom prst="downArrow">
            <a:avLst/>
          </a:prstGeom>
          <a:solidFill>
            <a:srgbClr val="CAE1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C6CC70-31BA-4272-AF80-EDEE9EAE0B9B}"/>
              </a:ext>
            </a:extLst>
          </p:cNvPr>
          <p:cNvSpPr txBox="1"/>
          <p:nvPr/>
        </p:nvSpPr>
        <p:spPr>
          <a:xfrm>
            <a:off x="4650905" y="2592514"/>
            <a:ext cx="3118304" cy="523220"/>
          </a:xfrm>
          <a:prstGeom prst="rect">
            <a:avLst/>
          </a:prstGeom>
          <a:solidFill>
            <a:srgbClr val="FFDA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dirty="0">
                <a:latin typeface="Palatino Linotype" panose="02040502050505030304" pitchFamily="18" charset="0"/>
              </a:rPr>
              <a:t>960 combinations</a:t>
            </a:r>
            <a:endParaRPr lang="zh-TW" altLang="en-US" sz="2800" b="1" i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E13610-D5A0-44DD-8958-59D53DCF7631}"/>
              </a:ext>
            </a:extLst>
          </p:cNvPr>
          <p:cNvSpPr txBox="1"/>
          <p:nvPr/>
        </p:nvSpPr>
        <p:spPr>
          <a:xfrm>
            <a:off x="2527847" y="6198255"/>
            <a:ext cx="29669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Palatino Linotype" panose="02040502050505030304" pitchFamily="18" charset="0"/>
              </a:rPr>
              <a:t>Input data (DOS)</a:t>
            </a:r>
            <a:endParaRPr lang="zh-TW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99E679-FE34-4A54-AA04-E62D560A71C3}"/>
              </a:ext>
            </a:extLst>
          </p:cNvPr>
          <p:cNvSpPr txBox="1"/>
          <p:nvPr/>
        </p:nvSpPr>
        <p:spPr>
          <a:xfrm>
            <a:off x="7500041" y="6201033"/>
            <a:ext cx="327110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Palatino Linotype" panose="02040502050505030304" pitchFamily="18" charset="0"/>
              </a:rPr>
              <a:t>Output data</a:t>
            </a:r>
            <a:r>
              <a:rPr lang="zh-TW" altLang="en-US" sz="2800" dirty="0">
                <a:latin typeface="Palatino Linotype" panose="02040502050505030304" pitchFamily="18" charset="0"/>
              </a:rPr>
              <a:t> </a:t>
            </a:r>
            <a:r>
              <a:rPr lang="en-US" altLang="zh-TW" sz="2800" dirty="0">
                <a:latin typeface="Palatino Linotype" panose="02040502050505030304" pitchFamily="18" charset="0"/>
              </a:rPr>
              <a:t>(E</a:t>
            </a:r>
            <a:r>
              <a:rPr lang="en-US" altLang="zh-TW" sz="2800" baseline="-25000" dirty="0">
                <a:latin typeface="Palatino Linotype" panose="02040502050505030304" pitchFamily="18" charset="0"/>
              </a:rPr>
              <a:t>ads</a:t>
            </a:r>
            <a:r>
              <a:rPr lang="en-US" altLang="zh-TW" sz="2800" dirty="0">
                <a:latin typeface="Palatino Linotype" panose="02040502050505030304" pitchFamily="18" charset="0"/>
              </a:rPr>
              <a:t>)</a:t>
            </a:r>
            <a:endParaRPr lang="zh-TW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FDEAD0-47D2-416B-8B15-4BF197FAF8CD}"/>
              </a:ext>
            </a:extLst>
          </p:cNvPr>
          <p:cNvSpPr txBox="1"/>
          <p:nvPr/>
        </p:nvSpPr>
        <p:spPr>
          <a:xfrm>
            <a:off x="542163" y="3208067"/>
            <a:ext cx="640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Palatino Linotype" panose="02040502050505030304" pitchFamily="18" charset="0"/>
              </a:rPr>
              <a:t>TDOS + PDOS for the top 9 atoms on the surface and adsorbates with </a:t>
            </a:r>
            <a:r>
              <a:rPr lang="en-US" altLang="zh-TW" sz="2400" i="1" dirty="0">
                <a:latin typeface="Palatino Linotype" panose="02040502050505030304" pitchFamily="18" charset="0"/>
              </a:rPr>
              <a:t>s, p, d</a:t>
            </a:r>
            <a:r>
              <a:rPr lang="en-US" altLang="zh-TW" sz="2400" dirty="0">
                <a:latin typeface="Palatino Linotype" panose="02040502050505030304" pitchFamily="18" charset="0"/>
              </a:rPr>
              <a:t> channels</a:t>
            </a:r>
            <a:endParaRPr lang="zh-TW" altLang="en-US" sz="2400" dirty="0">
              <a:latin typeface="Palatino Linotype" panose="0204050205050503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8B4AA43-3C34-4D87-9D06-D72AB6BF8CB5}"/>
              </a:ext>
            </a:extLst>
          </p:cNvPr>
          <p:cNvGrpSpPr/>
          <p:nvPr/>
        </p:nvGrpSpPr>
        <p:grpSpPr>
          <a:xfrm>
            <a:off x="1753667" y="4294585"/>
            <a:ext cx="2489951" cy="1509824"/>
            <a:chOff x="568274" y="4117242"/>
            <a:chExt cx="3261223" cy="1977498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68E353B-A54F-41FF-A76D-4BD5C0E2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055" y="4117242"/>
              <a:ext cx="3185442" cy="1934741"/>
            </a:xfrm>
            <a:prstGeom prst="rect">
              <a:avLst/>
            </a:prstGeom>
          </p:spPr>
        </p:pic>
        <p:sp>
          <p:nvSpPr>
            <p:cNvPr id="29" name="平行四邊形 28">
              <a:extLst>
                <a:ext uri="{FF2B5EF4-FFF2-40B4-BE49-F238E27FC236}">
                  <a16:creationId xmlns:a16="http://schemas.microsoft.com/office/drawing/2014/main" id="{9191B458-C021-43D9-A5E9-E8D28A5F94BD}"/>
                </a:ext>
              </a:extLst>
            </p:cNvPr>
            <p:cNvSpPr/>
            <p:nvPr/>
          </p:nvSpPr>
          <p:spPr>
            <a:xfrm>
              <a:off x="568274" y="4599259"/>
              <a:ext cx="2488352" cy="1495481"/>
            </a:xfrm>
            <a:prstGeom prst="parallelogram">
              <a:avLst>
                <a:gd name="adj" fmla="val 55771"/>
              </a:avLst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F78B0526-215F-42A6-8C1A-B5E273CB95ED}"/>
              </a:ext>
            </a:extLst>
          </p:cNvPr>
          <p:cNvGrpSpPr/>
          <p:nvPr/>
        </p:nvGrpSpPr>
        <p:grpSpPr>
          <a:xfrm>
            <a:off x="7034278" y="3208067"/>
            <a:ext cx="4036131" cy="2971750"/>
            <a:chOff x="7034278" y="3208067"/>
            <a:chExt cx="4036131" cy="2971750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E40B4FFE-3D7E-49F3-A0C7-AA66D0F5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45" r="27605"/>
            <a:stretch/>
          </p:blipFill>
          <p:spPr>
            <a:xfrm>
              <a:off x="7059476" y="4107139"/>
              <a:ext cx="4010933" cy="2072678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F985C7B7-6524-44F5-8686-098E4B69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336" y="3242964"/>
              <a:ext cx="894257" cy="520428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F86E924-B625-4C30-8E6F-75F47FCE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074613">
              <a:off x="10267521" y="3446949"/>
              <a:ext cx="434761" cy="25301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2573613-A03D-4B55-AF13-AA227069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626981">
              <a:off x="7131991" y="3714864"/>
              <a:ext cx="434761" cy="25301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B4997A0-33B0-4123-AD15-C52E79E5F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5235" y="3723205"/>
              <a:ext cx="386227" cy="98964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F469773D-4D64-4C03-9637-10882D56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226120">
              <a:off x="7890044" y="3799688"/>
              <a:ext cx="367166" cy="144979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031B416C-2D5A-49A4-99D9-4D8EBD0C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22444">
              <a:off x="10619429" y="3959563"/>
              <a:ext cx="303437" cy="119815"/>
            </a:xfrm>
            <a:prstGeom prst="rect">
              <a:avLst/>
            </a:prstGeom>
          </p:spPr>
        </p:pic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A5799A98-2099-4BB2-B56B-EB1D58DE4B3F}"/>
                </a:ext>
              </a:extLst>
            </p:cNvPr>
            <p:cNvSpPr/>
            <p:nvPr/>
          </p:nvSpPr>
          <p:spPr>
            <a:xfrm>
              <a:off x="8807042" y="3208067"/>
              <a:ext cx="324374" cy="12321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D475F0CA-ED5A-42BB-80CD-03BECE6AB022}"/>
                </a:ext>
              </a:extLst>
            </p:cNvPr>
            <p:cNvSpPr/>
            <p:nvPr/>
          </p:nvSpPr>
          <p:spPr>
            <a:xfrm rot="4189974">
              <a:off x="7890920" y="3565278"/>
              <a:ext cx="362762" cy="591673"/>
            </a:xfrm>
            <a:prstGeom prst="ellipse">
              <a:avLst/>
            </a:prstGeom>
            <a:gradFill flip="none" rotWithShape="1">
              <a:gsLst>
                <a:gs pos="73000">
                  <a:srgbClr val="0070C0">
                    <a:alpha val="9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70983CC-CC31-4C78-A962-DC0F27D6FB46}"/>
                </a:ext>
              </a:extLst>
            </p:cNvPr>
            <p:cNvSpPr/>
            <p:nvPr/>
          </p:nvSpPr>
          <p:spPr>
            <a:xfrm rot="18241619">
              <a:off x="10651627" y="3810534"/>
              <a:ext cx="236390" cy="406214"/>
            </a:xfrm>
            <a:prstGeom prst="ellipse">
              <a:avLst/>
            </a:prstGeom>
            <a:gradFill flip="none" rotWithShape="1">
              <a:gsLst>
                <a:gs pos="73000">
                  <a:srgbClr val="0070C0">
                    <a:alpha val="9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3A245FDC-C775-4C54-96B8-B355BD931D5B}"/>
                </a:ext>
              </a:extLst>
            </p:cNvPr>
            <p:cNvSpPr/>
            <p:nvPr/>
          </p:nvSpPr>
          <p:spPr>
            <a:xfrm rot="5400000">
              <a:off x="9655877" y="3469464"/>
              <a:ext cx="362762" cy="591673"/>
            </a:xfrm>
            <a:prstGeom prst="ellipse">
              <a:avLst/>
            </a:prstGeom>
            <a:gradFill flip="none" rotWithShape="1">
              <a:gsLst>
                <a:gs pos="73000">
                  <a:schemeClr val="bg1">
                    <a:lumMod val="75000"/>
                    <a:alpha val="93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3CEF13F-8CFA-4B94-897A-58DE9BD70A31}"/>
                </a:ext>
              </a:extLst>
            </p:cNvPr>
            <p:cNvSpPr/>
            <p:nvPr/>
          </p:nvSpPr>
          <p:spPr>
            <a:xfrm rot="3375032">
              <a:off x="7105853" y="3519032"/>
              <a:ext cx="448523" cy="591673"/>
            </a:xfrm>
            <a:prstGeom prst="ellipse">
              <a:avLst/>
            </a:prstGeom>
            <a:gradFill flip="none" rotWithShape="1">
              <a:gsLst>
                <a:gs pos="73000">
                  <a:srgbClr val="FF0000">
                    <a:alpha val="74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3AC0FD5E-3506-4C5F-81D4-233A0A04C451}"/>
                </a:ext>
              </a:extLst>
            </p:cNvPr>
            <p:cNvSpPr/>
            <p:nvPr/>
          </p:nvSpPr>
          <p:spPr>
            <a:xfrm rot="18941587">
              <a:off x="10297835" y="3267355"/>
              <a:ext cx="387363" cy="534472"/>
            </a:xfrm>
            <a:prstGeom prst="ellipse">
              <a:avLst/>
            </a:prstGeom>
            <a:gradFill flip="none" rotWithShape="1">
              <a:gsLst>
                <a:gs pos="73000">
                  <a:srgbClr val="FF0000">
                    <a:alpha val="74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47" name="圖片 46">
            <a:extLst>
              <a:ext uri="{FF2B5EF4-FFF2-40B4-BE49-F238E27FC236}">
                <a16:creationId xmlns:a16="http://schemas.microsoft.com/office/drawing/2014/main" id="{0A1BF970-969C-4BF9-A33C-29A04D8F8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955" y="4153503"/>
            <a:ext cx="2354817" cy="1882635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E37493A2-8930-4CFE-A238-85A60FE529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028" y="747436"/>
            <a:ext cx="1967221" cy="1245491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65B7AE11-F358-4C34-ADAD-FB8E31C1B196}"/>
              </a:ext>
            </a:extLst>
          </p:cNvPr>
          <p:cNvSpPr txBox="1"/>
          <p:nvPr/>
        </p:nvSpPr>
        <p:spPr>
          <a:xfrm>
            <a:off x="658676" y="4010386"/>
            <a:ext cx="1370470" cy="830997"/>
          </a:xfrm>
          <a:prstGeom prst="rect">
            <a:avLst/>
          </a:prstGeom>
          <a:solidFill>
            <a:srgbClr val="FFDA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latin typeface="Palatino Linotype" panose="02040502050505030304" pitchFamily="18" charset="0"/>
              </a:rPr>
              <a:t>41 features</a:t>
            </a:r>
            <a:endParaRPr lang="zh-TW" altLang="en-US" sz="2400" b="1" i="1" baseline="-25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202723" y="287178"/>
            <a:ext cx="3745523" cy="646331"/>
            <a:chOff x="4202723" y="287178"/>
            <a:chExt cx="3745523" cy="646331"/>
          </a:xfrm>
        </p:grpSpPr>
        <p:sp>
          <p:nvSpPr>
            <p:cNvPr id="5" name="矩形 4"/>
            <p:cNvSpPr/>
            <p:nvPr/>
          </p:nvSpPr>
          <p:spPr>
            <a:xfrm>
              <a:off x="4319520" y="287178"/>
              <a:ext cx="34804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Data Generation</a:t>
              </a:r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4202723" y="933509"/>
              <a:ext cx="3745523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D35C0BA-CCC6-42B0-9D2E-5063A0EC6DB2}"/>
              </a:ext>
            </a:extLst>
          </p:cNvPr>
          <p:cNvSpPr txBox="1"/>
          <p:nvPr/>
        </p:nvSpPr>
        <p:spPr>
          <a:xfrm>
            <a:off x="1102908" y="1148954"/>
            <a:ext cx="407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elements: Au, Ag, Cu</a:t>
            </a:r>
            <a:endParaRPr lang="zh-TW" altLang="en-US" sz="2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5773E1-2586-4F95-9DD1-174A90248A70}"/>
              </a:ext>
            </a:extLst>
          </p:cNvPr>
          <p:cNvSpPr txBox="1"/>
          <p:nvPr/>
        </p:nvSpPr>
        <p:spPr>
          <a:xfrm>
            <a:off x="1102908" y="1730290"/>
            <a:ext cx="210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elements: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0A0CCD5-A618-459F-8C74-3F53F6F1D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477204"/>
              </p:ext>
            </p:extLst>
          </p:nvPr>
        </p:nvGraphicFramePr>
        <p:xfrm>
          <a:off x="3427905" y="1730712"/>
          <a:ext cx="8128000" cy="1706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2758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73478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5080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39680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0384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1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0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1774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Os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9255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366CE7C-6540-4A00-96F9-71AF6C9AA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09913"/>
              </p:ext>
            </p:extLst>
          </p:nvPr>
        </p:nvGraphicFramePr>
        <p:xfrm>
          <a:off x="3427905" y="3653961"/>
          <a:ext cx="8128000" cy="17068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727589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73478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25080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39680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40384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1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2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40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1774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altLang="zh-TW" sz="2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9255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2C647F-CAF4-46D9-834B-491453CF3DCB}"/>
              </a:ext>
            </a:extLst>
          </p:cNvPr>
          <p:cNvSpPr txBox="1"/>
          <p:nvPr/>
        </p:nvSpPr>
        <p:spPr>
          <a:xfrm>
            <a:off x="1102908" y="3606059"/>
            <a:ext cx="210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Adsorbates:</a:t>
            </a:r>
            <a:endParaRPr lang="zh-TW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841277" y="5850794"/>
            <a:ext cx="38074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 960 combinations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D405F6-7111-4A7F-BC43-BFAA661C9FBC}"/>
              </a:ext>
            </a:extLst>
          </p:cNvPr>
          <p:cNvSpPr txBox="1"/>
          <p:nvPr/>
        </p:nvSpPr>
        <p:spPr>
          <a:xfrm>
            <a:off x="6939616" y="5479187"/>
            <a:ext cx="4239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>
                <a:latin typeface="Palatino Linotype" panose="02040502050505030304" pitchFamily="18" charset="0"/>
              </a:rPr>
              <a:t>J. Am. Chem. Soc.</a:t>
            </a:r>
            <a:r>
              <a:rPr lang="en-US" altLang="zh-TW" dirty="0">
                <a:latin typeface="Palatino Linotype" panose="02040502050505030304" pitchFamily="18" charset="0"/>
              </a:rPr>
              <a:t> </a:t>
            </a:r>
            <a:r>
              <a:rPr lang="en-US" altLang="zh-TW" b="1" dirty="0">
                <a:latin typeface="Palatino Linotype" panose="02040502050505030304" pitchFamily="18" charset="0"/>
              </a:rPr>
              <a:t>2021</a:t>
            </a:r>
            <a:r>
              <a:rPr lang="en-US" altLang="zh-TW" dirty="0">
                <a:latin typeface="Palatino Linotype" panose="02040502050505030304" pitchFamily="18" charset="0"/>
              </a:rPr>
              <a:t>, 143, 11897−11902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J. Mater. Chem. A</a:t>
            </a:r>
            <a:r>
              <a:rPr lang="en-US" altLang="zh-TW" dirty="0">
                <a:latin typeface="Palatino Linotype" panose="02040502050505030304" pitchFamily="18" charset="0"/>
              </a:rPr>
              <a:t>, 2019, </a:t>
            </a:r>
            <a:r>
              <a:rPr lang="en-US" altLang="zh-TW" b="1" dirty="0">
                <a:latin typeface="Palatino Linotype" panose="02040502050505030304" pitchFamily="18" charset="0"/>
              </a:rPr>
              <a:t>7</a:t>
            </a:r>
            <a:r>
              <a:rPr lang="en-US" altLang="zh-TW" dirty="0">
                <a:latin typeface="Palatino Linotype" panose="02040502050505030304" pitchFamily="18" charset="0"/>
              </a:rPr>
              <a:t>, 3531–3543</a:t>
            </a:r>
          </a:p>
          <a:p>
            <a:r>
              <a:rPr lang="de-DE" altLang="zh-TW" i="1" dirty="0">
                <a:latin typeface="Palatino Linotype" panose="02040502050505030304" pitchFamily="18" charset="0"/>
              </a:rPr>
              <a:t>Chem. Sci.</a:t>
            </a:r>
            <a:r>
              <a:rPr lang="de-DE" altLang="zh-TW" dirty="0">
                <a:latin typeface="Palatino Linotype" panose="02040502050505030304" pitchFamily="18" charset="0"/>
              </a:rPr>
              <a:t>, 2019, </a:t>
            </a:r>
            <a:r>
              <a:rPr lang="de-DE" altLang="zh-TW" b="1" dirty="0">
                <a:latin typeface="Palatino Linotype" panose="02040502050505030304" pitchFamily="18" charset="0"/>
              </a:rPr>
              <a:t>10</a:t>
            </a:r>
            <a:r>
              <a:rPr lang="de-DE" altLang="zh-TW" dirty="0">
                <a:latin typeface="Palatino Linotype" panose="02040502050505030304" pitchFamily="18" charset="0"/>
              </a:rPr>
              <a:t>, 9165–9181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Energy Sci. Eng.</a:t>
            </a:r>
            <a:r>
              <a:rPr lang="en-US" altLang="zh-TW" dirty="0">
                <a:latin typeface="Palatino Linotype" panose="02040502050505030304" pitchFamily="18" charset="0"/>
              </a:rPr>
              <a:t>, 2021, </a:t>
            </a:r>
            <a:r>
              <a:rPr lang="en-US" altLang="zh-TW" b="1" dirty="0">
                <a:latin typeface="Palatino Linotype" panose="02040502050505030304" pitchFamily="18" charset="0"/>
              </a:rPr>
              <a:t>9</a:t>
            </a:r>
            <a:r>
              <a:rPr lang="en-US" altLang="zh-TW" dirty="0">
                <a:latin typeface="Palatino Linotype" panose="02040502050505030304" pitchFamily="18" charset="0"/>
              </a:rPr>
              <a:t>, 1012–1032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ACS </a:t>
            </a:r>
            <a:r>
              <a:rPr lang="en-US" altLang="zh-TW" i="1" dirty="0" err="1">
                <a:latin typeface="Palatino Linotype" panose="02040502050505030304" pitchFamily="18" charset="0"/>
              </a:rPr>
              <a:t>Catal</a:t>
            </a:r>
            <a:r>
              <a:rPr lang="en-US" altLang="zh-TW" i="1" dirty="0">
                <a:latin typeface="Palatino Linotype" panose="02040502050505030304" pitchFamily="18" charset="0"/>
              </a:rPr>
              <a:t>.,</a:t>
            </a:r>
            <a:r>
              <a:rPr lang="en-US" altLang="zh-TW" dirty="0">
                <a:latin typeface="Palatino Linotype" panose="02040502050505030304" pitchFamily="18" charset="0"/>
              </a:rPr>
              <a:t> 2020, </a:t>
            </a:r>
            <a:r>
              <a:rPr lang="en-US" altLang="zh-TW" b="1" dirty="0">
                <a:latin typeface="Palatino Linotype" panose="02040502050505030304" pitchFamily="18" charset="0"/>
              </a:rPr>
              <a:t>10</a:t>
            </a:r>
            <a:r>
              <a:rPr lang="en-US" altLang="zh-TW" dirty="0">
                <a:latin typeface="Palatino Linotype" panose="02040502050505030304" pitchFamily="18" charset="0"/>
              </a:rPr>
              <a:t>, 1754−1768</a:t>
            </a:r>
          </a:p>
          <a:p>
            <a:r>
              <a:rPr lang="en-US" altLang="zh-TW" i="1" dirty="0">
                <a:latin typeface="Palatino Linotype" panose="02040502050505030304" pitchFamily="18" charset="0"/>
              </a:rPr>
              <a:t>J. Phys. Energy</a:t>
            </a:r>
            <a:r>
              <a:rPr lang="en-US" altLang="zh-TW" dirty="0">
                <a:latin typeface="Palatino Linotype" panose="02040502050505030304" pitchFamily="18" charset="0"/>
              </a:rPr>
              <a:t>, 2021, </a:t>
            </a:r>
            <a:r>
              <a:rPr lang="en-US" altLang="zh-TW" b="1" dirty="0">
                <a:latin typeface="Palatino Linotype" panose="02040502050505030304" pitchFamily="18" charset="0"/>
              </a:rPr>
              <a:t>3</a:t>
            </a:r>
            <a:r>
              <a:rPr lang="en-US" altLang="zh-TW" dirty="0">
                <a:latin typeface="Palatino Linotype" panose="02040502050505030304" pitchFamily="18" charset="0"/>
              </a:rPr>
              <a:t>, 026001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10B151-E0AD-40D3-97AA-2D8AB1D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94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029919" y="304762"/>
            <a:ext cx="5928101" cy="646331"/>
            <a:chOff x="4053696" y="287178"/>
            <a:chExt cx="5928101" cy="646331"/>
          </a:xfrm>
        </p:grpSpPr>
        <p:sp>
          <p:nvSpPr>
            <p:cNvPr id="5" name="矩形 4"/>
            <p:cNvSpPr/>
            <p:nvPr/>
          </p:nvSpPr>
          <p:spPr>
            <a:xfrm>
              <a:off x="4952598" y="287178"/>
              <a:ext cx="41225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Feature engineering</a:t>
              </a: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>
              <a:off x="4053696" y="933509"/>
              <a:ext cx="5928101" cy="0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41835B-74B9-4C9C-8ECF-09C1F63EB0C6}"/>
              </a:ext>
            </a:extLst>
          </p:cNvPr>
          <p:cNvSpPr txBox="1"/>
          <p:nvPr/>
        </p:nvSpPr>
        <p:spPr>
          <a:xfrm>
            <a:off x="1604922" y="2172623"/>
            <a:ext cx="14249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Original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120B6-2488-434F-A593-1FD6153A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2641382"/>
            <a:ext cx="3840480" cy="24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4A72CB-3053-4991-830E-B5CB6A22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286" y="2646479"/>
            <a:ext cx="3840480" cy="248310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FA5F0A-F313-4682-83C1-E2EECFCC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832" y="2673995"/>
            <a:ext cx="3840480" cy="242807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E2ED5EA-9861-4242-8332-254E5D0DAD27}"/>
              </a:ext>
            </a:extLst>
          </p:cNvPr>
          <p:cNvSpPr txBox="1"/>
          <p:nvPr/>
        </p:nvSpPr>
        <p:spPr>
          <a:xfrm>
            <a:off x="5171145" y="2172624"/>
            <a:ext cx="206486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Interpolation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D22EC8-CAED-4E24-AD63-D23AC8BD73D0}"/>
              </a:ext>
            </a:extLst>
          </p:cNvPr>
          <p:cNvSpPr txBox="1"/>
          <p:nvPr/>
        </p:nvSpPr>
        <p:spPr>
          <a:xfrm>
            <a:off x="9069289" y="2172624"/>
            <a:ext cx="243364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Palatino Linotype" panose="02040502050505030304" pitchFamily="18" charset="0"/>
              </a:rPr>
              <a:t>Standardization</a:t>
            </a:r>
            <a:endParaRPr lang="zh-TW" altLang="en-US" sz="24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2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079866" y="304762"/>
            <a:ext cx="4339650" cy="661107"/>
            <a:chOff x="5103643" y="287178"/>
            <a:chExt cx="4339650" cy="661107"/>
          </a:xfrm>
        </p:grpSpPr>
        <p:sp>
          <p:nvSpPr>
            <p:cNvPr id="5" name="矩形 4"/>
            <p:cNvSpPr/>
            <p:nvPr/>
          </p:nvSpPr>
          <p:spPr>
            <a:xfrm>
              <a:off x="5103643" y="287178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Model-</a:t>
              </a:r>
              <a:r>
                <a:rPr lang="en-US" altLang="zh-TW" sz="3600" b="1" dirty="0" err="1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DeepConvNet</a:t>
              </a:r>
              <a:endParaRPr lang="en-US" altLang="zh-TW" sz="3600" b="1" dirty="0">
                <a:solidFill>
                  <a:srgbClr val="8C5B2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 flipV="1">
              <a:off x="5103643" y="933509"/>
              <a:ext cx="4339650" cy="14776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ED24B9E-1CB7-488B-8BD1-8F7F6D03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62" y="1248223"/>
            <a:ext cx="4336028" cy="51969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ED0AC3-671E-4FE0-A020-858EE3B8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684" y="2510811"/>
            <a:ext cx="6167670" cy="18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6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079866" y="297865"/>
            <a:ext cx="4339650" cy="668004"/>
            <a:chOff x="5103643" y="280281"/>
            <a:chExt cx="4339650" cy="668004"/>
          </a:xfrm>
        </p:grpSpPr>
        <p:sp>
          <p:nvSpPr>
            <p:cNvPr id="5" name="矩形 4"/>
            <p:cNvSpPr/>
            <p:nvPr/>
          </p:nvSpPr>
          <p:spPr>
            <a:xfrm>
              <a:off x="5640961" y="280281"/>
              <a:ext cx="32624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b="1" dirty="0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Model-</a:t>
              </a:r>
              <a:r>
                <a:rPr lang="en-US" altLang="zh-TW" sz="3600" b="1" dirty="0" err="1">
                  <a:solidFill>
                    <a:srgbClr val="8C5B28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EEGNet</a:t>
              </a:r>
              <a:endParaRPr lang="en-US" altLang="zh-TW" sz="3600" b="1" dirty="0">
                <a:solidFill>
                  <a:srgbClr val="8C5B2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線接點 5"/>
            <p:cNvCxnSpPr>
              <a:cxnSpLocks/>
            </p:cNvCxnSpPr>
            <p:nvPr/>
          </p:nvCxnSpPr>
          <p:spPr>
            <a:xfrm flipV="1">
              <a:off x="5103643" y="933509"/>
              <a:ext cx="4339650" cy="14776"/>
            </a:xfrm>
            <a:prstGeom prst="line">
              <a:avLst/>
            </a:prstGeom>
            <a:ln w="31750">
              <a:solidFill>
                <a:srgbClr val="C4AA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51832B-7A82-45B6-BCA2-A1B2603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823B-40A2-44CA-A9A4-4CEF1C410F2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B61935-C345-4559-8BB6-C6EFE60C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73" y="1716667"/>
            <a:ext cx="4297683" cy="4190240"/>
          </a:xfrm>
          <a:prstGeom prst="rect">
            <a:avLst/>
          </a:prstGeom>
        </p:spPr>
      </p:pic>
      <p:pic>
        <p:nvPicPr>
          <p:cNvPr id="2050" name="Picture 2" descr="https://www.notion.so/image/https%3A%2F%2Fs3-us-west-2.amazonaws.com%2Fsecure.notion-static.com%2F21a6ae11-8c2d-4161-a5e7-4787ee8ab559%2FUntitled.png?table=block&amp;id=b093bd89-afc7-42ab-b578-624fa972f91e&amp;spaceId=d3e56c6f-720a-41aa-ba48-6bafe8cfc7cb&amp;width=1740&amp;userId=f5c28600-afcf-45a5-a6b1-45ada31d4e41&amp;cache=v2">
            <a:extLst>
              <a:ext uri="{FF2B5EF4-FFF2-40B4-BE49-F238E27FC236}">
                <a16:creationId xmlns:a16="http://schemas.microsoft.com/office/drawing/2014/main" id="{9E916ED1-E59A-464A-AF99-D0938E5C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02" y="2272220"/>
            <a:ext cx="5387093" cy="30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0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1590</Words>
  <Application>Microsoft Office PowerPoint</Application>
  <PresentationFormat>寬螢幕</PresentationFormat>
  <Paragraphs>403</Paragraphs>
  <Slides>21</Slides>
  <Notes>17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Palatino Linotype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ML期末報告-final-project-v1</dc:title>
  <dc:creator>Jui-Cheng Kao</dc:creator>
  <cp:lastModifiedBy>Jui-Cheng Kao</cp:lastModifiedBy>
  <cp:revision>338</cp:revision>
  <dcterms:created xsi:type="dcterms:W3CDTF">2022-04-14T02:38:24Z</dcterms:created>
  <dcterms:modified xsi:type="dcterms:W3CDTF">2022-06-20T07:00:05Z</dcterms:modified>
</cp:coreProperties>
</file>